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3.xml" ContentType="application/vnd.openxmlformats-officedocument.theme+xml"/>
  <Override PartName="/ppt/slideLayouts/slideLayout30.xml" ContentType="application/vnd.openxmlformats-officedocument.presentationml.slideLayout+xml"/>
  <Override PartName="/ppt/theme/theme4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5.xml" ContentType="application/vnd.openxmlformats-officedocument.theme+xml"/>
  <Override PartName="/ppt/slideLayouts/slideLayout33.xml" ContentType="application/vnd.openxmlformats-officedocument.presentationml.slideLayout+xml"/>
  <Override PartName="/ppt/theme/theme6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7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8.xml" ContentType="application/vnd.openxmlformats-officedocument.theme+xml"/>
  <Override PartName="/ppt/slideLayouts/slideLayout43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5" r:id="rId1"/>
    <p:sldMasterId id="2147483675" r:id="rId2"/>
    <p:sldMasterId id="2147483716" r:id="rId3"/>
    <p:sldMasterId id="2147483705" r:id="rId4"/>
    <p:sldMasterId id="2147483707" r:id="rId5"/>
    <p:sldMasterId id="2147483699" r:id="rId6"/>
    <p:sldMasterId id="2147483688" r:id="rId7"/>
    <p:sldMasterId id="2147483697" r:id="rId8"/>
    <p:sldMasterId id="2147483761" r:id="rId9"/>
  </p:sldMasterIdLst>
  <p:notesMasterIdLst>
    <p:notesMasterId r:id="rId28"/>
  </p:notesMasterIdLst>
  <p:handoutMasterIdLst>
    <p:handoutMasterId r:id="rId29"/>
  </p:handoutMasterIdLst>
  <p:sldIdLst>
    <p:sldId id="268" r:id="rId10"/>
    <p:sldId id="271" r:id="rId11"/>
    <p:sldId id="266" r:id="rId12"/>
    <p:sldId id="272" r:id="rId13"/>
    <p:sldId id="273" r:id="rId14"/>
    <p:sldId id="277" r:id="rId15"/>
    <p:sldId id="278" r:id="rId16"/>
    <p:sldId id="279" r:id="rId17"/>
    <p:sldId id="280" r:id="rId18"/>
    <p:sldId id="281" r:id="rId19"/>
    <p:sldId id="282" r:id="rId20"/>
    <p:sldId id="283" r:id="rId21"/>
    <p:sldId id="285" r:id="rId22"/>
    <p:sldId id="286" r:id="rId23"/>
    <p:sldId id="276" r:id="rId24"/>
    <p:sldId id="275" r:id="rId25"/>
    <p:sldId id="287" r:id="rId26"/>
    <p:sldId id="284" r:id="rId2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tacey Greene" initials="" lastIdx="11" clrIdx="0"/>
  <p:cmAuthor id="1" name="Jason Rodriguez" initials="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notes" clrMode="gray"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A00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820" autoAdjust="0"/>
    <p:restoredTop sz="50000" autoAdjust="0"/>
  </p:normalViewPr>
  <p:slideViewPr>
    <p:cSldViewPr snapToGrid="0">
      <p:cViewPr varScale="1">
        <p:scale>
          <a:sx n="115" d="100"/>
          <a:sy n="115" d="100"/>
        </p:scale>
        <p:origin x="1776" y="2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57" d="100"/>
          <a:sy n="57" d="100"/>
        </p:scale>
        <p:origin x="2832" y="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slide" Target="slides/slide17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2.xml"/><Relationship Id="rId34" Type="http://schemas.openxmlformats.org/officeDocument/2006/relationships/tableStyles" Target="tableStyles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slide" Target="slides/slide16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7.xml"/><Relationship Id="rId20" Type="http://schemas.openxmlformats.org/officeDocument/2006/relationships/slide" Target="slides/slide11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2.xml"/><Relationship Id="rId24" Type="http://schemas.openxmlformats.org/officeDocument/2006/relationships/slide" Target="slides/slide15.xml"/><Relationship Id="rId32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1.xml"/><Relationship Id="rId19" Type="http://schemas.openxmlformats.org/officeDocument/2006/relationships/slide" Target="slides/slide10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slide" Target="slides/slide18.xml"/><Relationship Id="rId30" Type="http://schemas.openxmlformats.org/officeDocument/2006/relationships/commentAuthors" Target="commentAuthors.xml"/><Relationship Id="rId8" Type="http://schemas.openxmlformats.org/officeDocument/2006/relationships/slideMaster" Target="slideMasters/slideMaster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09EEC0-9988-5B4C-B468-164DA90C2C8F}" type="datetime1">
              <a:rPr lang="en-US" smtClean="0"/>
              <a:t>12/6/19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4A7536-799B-F143-BC53-9CC169B5E1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2475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15BF2E-F89B-C042-AF8D-DF2AC44352FA}" type="datetime1">
              <a:rPr lang="en-US" smtClean="0"/>
              <a:t>12/6/19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961DC2-A28F-4C81-9966-8D7B3191DD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41439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emf"/><Relationship Id="rId5" Type="http://schemas.openxmlformats.org/officeDocument/2006/relationships/image" Target="../media/image3.png"/><Relationship Id="rId4" Type="http://schemas.openxmlformats.org/officeDocument/2006/relationships/image" Target="file://localhost/Users/jasonrodriguez/Projects/Power%20Points/FINAL%20Template/images/images/CoverSlide_Header_01.png" TargetMode="Externa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1.png"/><Relationship Id="rId4" Type="http://schemas.openxmlformats.org/officeDocument/2006/relationships/image" Target="file://localhost/Users/jasonrodriguez/Projects/Power%20Points/FINAL%20Template/images/images/PPT_Template_Header.png" TargetMode="Externa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1.png"/><Relationship Id="rId4" Type="http://schemas.openxmlformats.org/officeDocument/2006/relationships/image" Target="file://localhost/Users/jasonrodriguez/Projects/Power%20Points/FINAL%20Template/images/images/PPT_Template_Header.png" TargetMode="Externa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1.png"/><Relationship Id="rId4" Type="http://schemas.openxmlformats.org/officeDocument/2006/relationships/image" Target="file://localhost/Users/jasonrodriguez/Projects/Power%20Points/FINAL%20Template/images/images/PPT_Template_Header.png" TargetMode="Externa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1.png"/><Relationship Id="rId4" Type="http://schemas.openxmlformats.org/officeDocument/2006/relationships/image" Target="file://localhost/Users/jasonrodriguez/Projects/Power%20Points/FINAL%20Template/images/images/PPT_Template_Header.png" TargetMode="Externa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1.png"/><Relationship Id="rId4" Type="http://schemas.openxmlformats.org/officeDocument/2006/relationships/image" Target="file://localhost/Users/jasonrodriguez/Projects/Power%20Points/FINAL%20Template/images/images/PPT_Template_Header.png" TargetMode="Externa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1.png"/><Relationship Id="rId4" Type="http://schemas.openxmlformats.org/officeDocument/2006/relationships/image" Target="file://localhost/Users/jasonrodriguez/Projects/Power%20Points/FINAL%20Template/images/images/PPT_Template_Header.png" TargetMode="Externa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1.png"/><Relationship Id="rId4" Type="http://schemas.openxmlformats.org/officeDocument/2006/relationships/image" Target="file://localhost/Users/jasonrodriguez/Projects/Power%20Points/FINAL%20Template/images/images/PPT_Template_Header.png" TargetMode="Externa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1.png"/><Relationship Id="rId4" Type="http://schemas.openxmlformats.org/officeDocument/2006/relationships/image" Target="file://localhost/Users/jasonrodriguez/Projects/Power%20Points/FINAL%20Template/images/images/PPT_Template_Header.png" TargetMode="Externa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1.png"/><Relationship Id="rId4" Type="http://schemas.openxmlformats.org/officeDocument/2006/relationships/image" Target="file://localhost/Users/jasonrodriguez/Projects/Power%20Points/FINAL%20Template/images/images/PPT_Template_Header.png" TargetMode="Externa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emf"/><Relationship Id="rId5" Type="http://schemas.openxmlformats.org/officeDocument/2006/relationships/image" Target="../media/image3.png"/><Relationship Id="rId4" Type="http://schemas.openxmlformats.org/officeDocument/2006/relationships/image" Target="file://localhost/Users/jasonrodriguez/Projects/Power%20Points/FINAL%20Template/images/images/CoverSlide_Header_01.png" TargetMode="Externa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1.png"/><Relationship Id="rId4" Type="http://schemas.openxmlformats.org/officeDocument/2006/relationships/image" Target="file://localhost/Users/jasonrodriguez/Projects/Power%20Points/FINAL%20Template/images/images/PPT_Template_Header.png" TargetMode="External"/></Relationships>
</file>

<file path=ppt/slideLayouts/_rels/slideLayout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1.png"/><Relationship Id="rId5" Type="http://schemas.openxmlformats.org/officeDocument/2006/relationships/image" Target="file://localhost/Users/jasonrodriguez/Projects/Power%20Points/FINAL%20Template/images/images/PPT_Template_Header.png" TargetMode="External"/><Relationship Id="rId4" Type="http://schemas.openxmlformats.org/officeDocument/2006/relationships/image" Target="../media/image12.png"/></Relationships>
</file>

<file path=ppt/slideLayouts/_rels/slideLayout2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1.png"/><Relationship Id="rId5" Type="http://schemas.openxmlformats.org/officeDocument/2006/relationships/image" Target="file://localhost/Users/jasonrodriguez/Projects/Power%20Points/FINAL%20Template/images/images/PPT_Template_Header.png" TargetMode="External"/><Relationship Id="rId4" Type="http://schemas.openxmlformats.org/officeDocument/2006/relationships/image" Target="../media/image12.png"/></Relationships>
</file>

<file path=ppt/slideLayouts/_rels/slideLayout2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1.png"/><Relationship Id="rId5" Type="http://schemas.openxmlformats.org/officeDocument/2006/relationships/image" Target="file://localhost/Users/jasonrodriguez/Projects/Power%20Points/FINAL%20Template/images/images/PPT_Template_Header.png" TargetMode="External"/><Relationship Id="rId4" Type="http://schemas.openxmlformats.org/officeDocument/2006/relationships/image" Target="../media/image12.png"/></Relationships>
</file>

<file path=ppt/slideLayouts/_rels/slideLayout2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1.png"/><Relationship Id="rId5" Type="http://schemas.openxmlformats.org/officeDocument/2006/relationships/image" Target="file://localhost/Users/jasonrodriguez/Projects/Power%20Points/FINAL%20Template/images/images/PPT_Template_Header.png" TargetMode="External"/><Relationship Id="rId4" Type="http://schemas.openxmlformats.org/officeDocument/2006/relationships/image" Target="../media/image12.png"/></Relationships>
</file>

<file path=ppt/slideLayouts/_rels/slideLayout25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1.png"/><Relationship Id="rId5" Type="http://schemas.openxmlformats.org/officeDocument/2006/relationships/image" Target="file://localhost/Users/jasonrodriguez/Projects/Power%20Points/FINAL%20Template/images/images/PPT_Template_Header.png" TargetMode="External"/><Relationship Id="rId4" Type="http://schemas.openxmlformats.org/officeDocument/2006/relationships/image" Target="../media/image12.png"/></Relationships>
</file>

<file path=ppt/slideLayouts/_rels/slideLayout26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1.png"/><Relationship Id="rId5" Type="http://schemas.openxmlformats.org/officeDocument/2006/relationships/image" Target="file://localhost/Users/jasonrodriguez/Projects/Power%20Points/FINAL%20Template/images/images/PPT_Template_Header.png" TargetMode="External"/><Relationship Id="rId4" Type="http://schemas.openxmlformats.org/officeDocument/2006/relationships/image" Target="../media/image12.png"/></Relationships>
</file>

<file path=ppt/slideLayouts/_rels/slideLayout27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1.png"/><Relationship Id="rId5" Type="http://schemas.openxmlformats.org/officeDocument/2006/relationships/image" Target="file://localhost/Users/jasonrodriguez/Projects/Power%20Points/FINAL%20Template/images/images/PPT_Template_Header.png" TargetMode="External"/><Relationship Id="rId4" Type="http://schemas.openxmlformats.org/officeDocument/2006/relationships/image" Target="../media/image12.png"/></Relationships>
</file>

<file path=ppt/slideLayouts/_rels/slideLayout28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1.png"/><Relationship Id="rId5" Type="http://schemas.openxmlformats.org/officeDocument/2006/relationships/image" Target="file://localhost/Users/jasonrodriguez/Projects/Power%20Points/FINAL%20Template/images/images/PPT_Template_Header.png" TargetMode="External"/><Relationship Id="rId4" Type="http://schemas.openxmlformats.org/officeDocument/2006/relationships/image" Target="../media/image12.png"/></Relationships>
</file>

<file path=ppt/slideLayouts/_rels/slideLayout29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31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1.png"/><Relationship Id="rId5" Type="http://schemas.openxmlformats.org/officeDocument/2006/relationships/image" Target="file://localhost/Users/jasonrodriguez/Projects/Power%20Points/FINAL%20Template/images/images/PPT_Template_Header.png" TargetMode="External"/><Relationship Id="rId4" Type="http://schemas.openxmlformats.org/officeDocument/2006/relationships/image" Target="../media/image1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emf"/><Relationship Id="rId5" Type="http://schemas.openxmlformats.org/officeDocument/2006/relationships/image" Target="../media/image3.png"/><Relationship Id="rId4" Type="http://schemas.openxmlformats.org/officeDocument/2006/relationships/image" Target="file://localhost/Users/jasonrodriguez/Projects/Power%20Points/FINAL%20Template/images/images/CoverSlide_Header_01.png" TargetMode="Externa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5.xml"/><Relationship Id="rId4" Type="http://schemas.openxmlformats.org/officeDocument/2006/relationships/image" Target="file://localhost/Users/jasonrodriguez/Projects/Power%20Points/FINAL%20Template/images/images/PPT_Template_Header.png" TargetMode="Externa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jasonrodriguez/Projects/Power%20Points/FINAL%20Template/images/images/PPT_Template_Header.png" TargetMode="External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6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emf"/><Relationship Id="rId5" Type="http://schemas.openxmlformats.org/officeDocument/2006/relationships/image" Target="../media/image3.png"/><Relationship Id="rId4" Type="http://schemas.openxmlformats.org/officeDocument/2006/relationships/image" Target="file://localhost/Users/jasonrodriguez/Projects/Power%20Points/FINAL%20Template/images/images/CoverSlide_Header_01.png" TargetMode="Externa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9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emf"/><Relationship Id="rId5" Type="http://schemas.openxmlformats.org/officeDocument/2006/relationships/image" Target="../media/image3.png"/><Relationship Id="rId4" Type="http://schemas.openxmlformats.org/officeDocument/2006/relationships/image" Target="file://localhost/Users/jasonrodriguez/Projects/Power%20Points/FINAL%20Template/images/images/CoverSlide_Header_01.png" TargetMode="Externa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emf"/><Relationship Id="rId5" Type="http://schemas.openxmlformats.org/officeDocument/2006/relationships/image" Target="../media/image3.png"/><Relationship Id="rId4" Type="http://schemas.openxmlformats.org/officeDocument/2006/relationships/image" Target="file://localhost/Users/jasonrodriguez/Projects/Power%20Points/FINAL%20Template/images/images/CoverSlide_Header_01.png" TargetMode="Externa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emf"/><Relationship Id="rId5" Type="http://schemas.openxmlformats.org/officeDocument/2006/relationships/image" Target="../media/image3.png"/><Relationship Id="rId4" Type="http://schemas.openxmlformats.org/officeDocument/2006/relationships/image" Target="file://localhost/Users/jasonrodriguez/Projects/Power%20Points/FINAL%20Template/images/images/CoverSlide_Header_01.png" TargetMode="Externa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mpus Aerial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2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364341"/>
            <a:ext cx="5776232" cy="20102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latin typeface="Century Gothic"/>
                <a:cs typeface="Century Gothic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Line 1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Presentation Title Line 2</a:t>
            </a:r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8" y="4898571"/>
            <a:ext cx="5784169" cy="12561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</a:p>
        </p:txBody>
      </p:sp>
      <p:sp>
        <p:nvSpPr>
          <p:cNvPr id="14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12457"/>
            <a:ext cx="5776232" cy="12046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i="1" baseline="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1</a:t>
            </a:r>
            <a:br>
              <a:rPr lang="en-US" dirty="0"/>
            </a:br>
            <a:r>
              <a:rPr lang="en-US" dirty="0"/>
              <a:t>Subtitle Line 2</a:t>
            </a:r>
          </a:p>
        </p:txBody>
      </p:sp>
      <p:pic>
        <p:nvPicPr>
          <p:cNvPr id="15" name="CoverSlide_Header_01.png" descr="/Users/jasonrodriguez/Projects/Power Points/FINAL Template/images/images/CoverSlide_Header_01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16" name="Picture 15" descr="CoverSlide_Footer_03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7" name="Picture 16" descr="Stevens-Official-PMSColor-R.eps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57" y="283029"/>
            <a:ext cx="1934029" cy="828870"/>
          </a:xfrm>
          <a:prstGeom prst="rect">
            <a:avLst/>
          </a:prstGeom>
        </p:spPr>
      </p:pic>
      <p:sp>
        <p:nvSpPr>
          <p:cNvPr id="19" name="Footer Placeholder 4"/>
          <p:cNvSpPr>
            <a:spLocks noGrp="1"/>
          </p:cNvSpPr>
          <p:nvPr>
            <p:ph type="ftr" sz="quarter" idx="16"/>
          </p:nvPr>
        </p:nvSpPr>
        <p:spPr>
          <a:xfrm>
            <a:off x="6047030" y="6520372"/>
            <a:ext cx="2938212" cy="201103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7972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no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584190"/>
            <a:ext cx="8682404" cy="4511810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/>
            </a:lvl1pPr>
            <a:lvl2pPr marL="45720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aseline="0"/>
            </a:lvl2pPr>
            <a:lvl3pPr marL="914400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400" baseline="0"/>
            </a:lvl3pPr>
            <a:lvl4pPr marL="1371600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200" baseline="0"/>
            </a:lvl4pPr>
            <a:lvl5pPr marL="1828800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000" baseline="0"/>
            </a:lvl5pPr>
          </a:lstStyle>
          <a:p>
            <a:pPr lvl="0"/>
            <a:r>
              <a:rPr lang="en-US" dirty="0"/>
              <a:t>Insert Text Here</a:t>
            </a:r>
          </a:p>
          <a:p>
            <a:pPr lvl="1"/>
            <a:r>
              <a:rPr lang="en-US" dirty="0"/>
              <a:t>Insert Text Here</a:t>
            </a:r>
          </a:p>
          <a:p>
            <a:pPr lvl="2"/>
            <a:r>
              <a:rPr lang="en-US" dirty="0"/>
              <a:t>Insert Text Here</a:t>
            </a:r>
          </a:p>
          <a:p>
            <a:pPr lvl="3"/>
            <a:r>
              <a:rPr lang="en-US" dirty="0"/>
              <a:t>Insert Text Here</a:t>
            </a:r>
          </a:p>
          <a:p>
            <a:pPr lvl="4"/>
            <a:r>
              <a:rPr lang="en-US" sz="1000" dirty="0"/>
              <a:t>Insert Text Here</a:t>
            </a:r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1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A117118A-BC41-4913-9A97-0BB9DC74274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23603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 Mass Lab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3" name="Slide Number Placeholder 6"/>
          <p:cNvSpPr>
            <a:spLocks noGrp="1"/>
          </p:cNvSpPr>
          <p:nvPr>
            <p:ph type="sldNum" sz="quarter" idx="11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8276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nlon La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3207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ean La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8325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emist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8248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le Gradu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3429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le Student Study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5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52951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ugh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5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1839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s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9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09525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rm Lif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7720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bbio Center Skylin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2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364341"/>
            <a:ext cx="5776232" cy="20102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latin typeface="Century Gothic"/>
                <a:cs typeface="Century Gothic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Line 1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Presentation Title Line 2</a:t>
            </a:r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8" y="4898571"/>
            <a:ext cx="5784169" cy="12561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</a:p>
        </p:txBody>
      </p:sp>
      <p:sp>
        <p:nvSpPr>
          <p:cNvPr id="14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12457"/>
            <a:ext cx="5776232" cy="12046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i="1" baseline="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1</a:t>
            </a:r>
            <a:br>
              <a:rPr lang="en-US" dirty="0"/>
            </a:br>
            <a:r>
              <a:rPr lang="en-US" dirty="0"/>
              <a:t>Subtitle Line 2</a:t>
            </a:r>
          </a:p>
        </p:txBody>
      </p:sp>
      <p:pic>
        <p:nvPicPr>
          <p:cNvPr id="15" name="CoverSlide_Header_01.png" descr="/Users/jasonrodriguez/Projects/Power Points/FINAL Template/images/images/CoverSlide_Header_01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16" name="Picture 15" descr="CoverSlide_Footer_03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7" name="Picture 16" descr="Stevens-Official-PMSColor-R.eps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57" y="283029"/>
            <a:ext cx="1934029" cy="828870"/>
          </a:xfrm>
          <a:prstGeom prst="rect">
            <a:avLst/>
          </a:prstGeom>
        </p:spPr>
      </p:pic>
      <p:sp>
        <p:nvSpPr>
          <p:cNvPr id="19" name="Footer Placeholder 4"/>
          <p:cNvSpPr>
            <a:spLocks noGrp="1"/>
          </p:cNvSpPr>
          <p:nvPr>
            <p:ph type="ftr" sz="quarter" idx="16"/>
          </p:nvPr>
        </p:nvSpPr>
        <p:spPr>
          <a:xfrm>
            <a:off x="6047030" y="6520372"/>
            <a:ext cx="2938212" cy="201103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67530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un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31277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bbio (Interio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05031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88977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rchbear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20255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u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87374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Y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25495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M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43448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598624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51921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a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PT_Template_Footer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59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dwin A Stevens H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2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364341"/>
            <a:ext cx="5776232" cy="20102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latin typeface="Century Gothic"/>
                <a:cs typeface="Century Gothic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Line 1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Presentation Title Line 2</a:t>
            </a:r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8" y="4898571"/>
            <a:ext cx="5784169" cy="12561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</a:p>
        </p:txBody>
      </p:sp>
      <p:sp>
        <p:nvSpPr>
          <p:cNvPr id="14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12457"/>
            <a:ext cx="5776232" cy="12046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i="1" baseline="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1</a:t>
            </a:r>
            <a:br>
              <a:rPr lang="en-US" dirty="0"/>
            </a:br>
            <a:r>
              <a:rPr lang="en-US" dirty="0"/>
              <a:t>Subtitle Line 2</a:t>
            </a:r>
          </a:p>
        </p:txBody>
      </p:sp>
      <p:pic>
        <p:nvPicPr>
          <p:cNvPr id="15" name="CoverSlide_Header_01.png" descr="/Users/jasonrodriguez/Projects/Power Points/FINAL Template/images/images/CoverSlide_Header_01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16" name="Picture 15" descr="CoverSlide_Footer_03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7" name="Picture 16" descr="Stevens-Official-PMSColor-R.eps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57" y="283029"/>
            <a:ext cx="1934029" cy="828870"/>
          </a:xfrm>
          <a:prstGeom prst="rect">
            <a:avLst/>
          </a:prstGeom>
        </p:spPr>
      </p:pic>
      <p:sp>
        <p:nvSpPr>
          <p:cNvPr id="19" name="Footer Placeholder 4"/>
          <p:cNvSpPr>
            <a:spLocks noGrp="1"/>
          </p:cNvSpPr>
          <p:nvPr>
            <p:ph type="ftr" sz="quarter" idx="16"/>
          </p:nvPr>
        </p:nvSpPr>
        <p:spPr>
          <a:xfrm>
            <a:off x="6047030" y="6520372"/>
            <a:ext cx="2938212" cy="201103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89908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938284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PT_Template_Footer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5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sp>
        <p:nvSpPr>
          <p:cNvPr id="6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61128" y="2423885"/>
            <a:ext cx="8805158" cy="190723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90000"/>
              </a:lnSpc>
              <a:buNone/>
              <a:defRPr sz="3600" b="1"/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Section Break Line 1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Section Break Line 2</a:t>
            </a:r>
            <a:endParaRPr lang="en-US" dirty="0"/>
          </a:p>
        </p:txBody>
      </p: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68323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w/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9144000" cy="5060870"/>
          </a:xfrm>
          <a:prstGeom prst="rect">
            <a:avLst/>
          </a:prstGeom>
          <a:noFill/>
        </p:spPr>
        <p:txBody>
          <a:bodyPr vert="horz" anchor="ctr"/>
          <a:lstStyle>
            <a:lvl1pPr marL="0" indent="0" algn="ctr">
              <a:buNone/>
              <a:defRPr sz="16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Insert Image</a:t>
            </a:r>
          </a:p>
        </p:txBody>
      </p:sp>
      <p:pic>
        <p:nvPicPr>
          <p:cNvPr id="9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0870"/>
            <a:ext cx="9144000" cy="975360"/>
          </a:xfrm>
          <a:prstGeom prst="rect">
            <a:avLst/>
          </a:prstGeom>
        </p:spPr>
      </p:pic>
      <p:sp>
        <p:nvSpPr>
          <p:cNvPr id="1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61128" y="5468393"/>
            <a:ext cx="8805158" cy="1175183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90000"/>
              </a:lnSpc>
              <a:buNone/>
              <a:defRPr sz="3900" b="1"/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Section Break Line 1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Section Break Line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402475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743858" y="1570617"/>
            <a:ext cx="7672698" cy="3490253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3600" b="0" i="1" baseline="0">
                <a:latin typeface="Times New Roman"/>
                <a:cs typeface="Times New Roman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Insert Quote or Excerpt Here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3309938" y="5206137"/>
            <a:ext cx="5565775" cy="897659"/>
          </a:xfrm>
          <a:prstGeom prst="rect">
            <a:avLst/>
          </a:prstGeom>
        </p:spPr>
        <p:txBody>
          <a:bodyPr vert="horz"/>
          <a:lstStyle>
            <a:lvl1pPr marL="0" indent="0" algn="r">
              <a:buNone/>
              <a:defRPr sz="1800" baseline="0"/>
            </a:lvl1pPr>
          </a:lstStyle>
          <a:p>
            <a:pPr lvl="0"/>
            <a:r>
              <a:rPr lang="en-US" dirty="0"/>
              <a:t>Insert Quote Attribution Here</a:t>
            </a:r>
          </a:p>
        </p:txBody>
      </p:sp>
      <p:pic>
        <p:nvPicPr>
          <p:cNvPr id="21" name="Picture 20" descr="OpenQuo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561545"/>
            <a:ext cx="557893" cy="371928"/>
          </a:xfrm>
          <a:prstGeom prst="rect">
            <a:avLst/>
          </a:prstGeom>
        </p:spPr>
      </p:pic>
      <p:pic>
        <p:nvPicPr>
          <p:cNvPr id="22" name="Picture 21" descr="OpenQuo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8320315" y="4701328"/>
            <a:ext cx="557893" cy="371928"/>
          </a:xfrm>
          <a:prstGeom prst="rect">
            <a:avLst/>
          </a:prstGeom>
        </p:spPr>
      </p:pic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910EA7FC-2F29-4B52-8A4F-4DFCB8F7D65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 sz="3400" b="1"/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</p:spTree>
    <p:extLst>
      <p:ext uri="{BB962C8B-B14F-4D97-AF65-F5344CB8AC3E}">
        <p14:creationId xmlns:p14="http://schemas.microsoft.com/office/powerpoint/2010/main" val="418559366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1 Photo w/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4717335" cy="3535027"/>
          </a:xfrm>
          <a:prstGeom prst="rect">
            <a:avLst/>
          </a:prstGeom>
        </p:spPr>
        <p:txBody>
          <a:bodyPr vert="horz"/>
          <a:lstStyle>
            <a:lvl1pPr marL="342900" indent="-3429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 sz="3400" b="1"/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5162932" y="2558866"/>
            <a:ext cx="3755643" cy="311482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to Insert Image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5162933" y="5766677"/>
            <a:ext cx="3755642" cy="327216"/>
          </a:xfrm>
          <a:prstGeom prst="rect">
            <a:avLst/>
          </a:prstGeom>
        </p:spPr>
        <p:txBody>
          <a:bodyPr vert="horz"/>
          <a:lstStyle>
            <a:lvl1pPr marL="0" indent="0" algn="ctr">
              <a:buFontTx/>
              <a:buNone/>
              <a:defRPr sz="1100" baseline="0"/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photo caption(s) here.</a:t>
            </a:r>
          </a:p>
        </p:txBody>
      </p:sp>
    </p:spTree>
    <p:extLst>
      <p:ext uri="{BB962C8B-B14F-4D97-AF65-F5344CB8AC3E}">
        <p14:creationId xmlns:p14="http://schemas.microsoft.com/office/powerpoint/2010/main" val="147023488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2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7"/>
          <p:cNvSpPr>
            <a:spLocks noGrp="1"/>
          </p:cNvSpPr>
          <p:nvPr>
            <p:ph type="pic" sz="quarter" idx="14" hasCustomPrompt="1"/>
          </p:nvPr>
        </p:nvSpPr>
        <p:spPr>
          <a:xfrm>
            <a:off x="5118100" y="2556650"/>
            <a:ext cx="3755644" cy="1594401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lang="en-US" sz="1600" b="0" kern="1200" baseline="0" dirty="0">
                <a:solidFill>
                  <a:schemeClr val="tx1"/>
                </a:solidFill>
                <a:effectLst/>
                <a:latin typeface="Century Gothic"/>
                <a:ea typeface="+mn-ea"/>
                <a:cs typeface="Century Gothic"/>
              </a:defRPr>
            </a:lvl1pPr>
          </a:lstStyle>
          <a:p>
            <a:r>
              <a:rPr lang="en-US"/>
              <a:t>Click to Insert Image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6650"/>
            <a:ext cx="4679423" cy="3354960"/>
          </a:xfrm>
          <a:prstGeom prst="rect">
            <a:avLst/>
          </a:prstGeom>
        </p:spPr>
        <p:txBody>
          <a:bodyPr vert="horz"/>
          <a:lstStyle>
            <a:lvl1pPr marL="342900" indent="-3429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Picture Placeholder 7"/>
          <p:cNvSpPr>
            <a:spLocks noGrp="1"/>
          </p:cNvSpPr>
          <p:nvPr>
            <p:ph type="pic" sz="quarter" idx="17" hasCustomPrompt="1"/>
          </p:nvPr>
        </p:nvSpPr>
        <p:spPr>
          <a:xfrm>
            <a:off x="5118100" y="4309948"/>
            <a:ext cx="3755644" cy="1594401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Click to Insert Image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1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 sz="3400" b="1"/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</p:spTree>
    <p:extLst>
      <p:ext uri="{BB962C8B-B14F-4D97-AF65-F5344CB8AC3E}">
        <p14:creationId xmlns:p14="http://schemas.microsoft.com/office/powerpoint/2010/main" val="100543967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4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7"/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5067207" y="1573229"/>
            <a:ext cx="1851807" cy="2236639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Click to Insert Image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573229"/>
            <a:ext cx="4688901" cy="4520664"/>
          </a:xfrm>
          <a:prstGeom prst="rect">
            <a:avLst/>
          </a:prstGeom>
        </p:spPr>
        <p:txBody>
          <a:bodyPr vert="horz"/>
          <a:lstStyle>
            <a:lvl1pPr marL="342900" indent="-3429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Picture Placeholder 7"/>
          <p:cNvSpPr>
            <a:spLocks noGrp="1" noChangeAspect="1"/>
          </p:cNvSpPr>
          <p:nvPr>
            <p:ph type="pic" sz="quarter" idx="19" hasCustomPrompt="1"/>
          </p:nvPr>
        </p:nvSpPr>
        <p:spPr>
          <a:xfrm>
            <a:off x="7023274" y="1573229"/>
            <a:ext cx="1839493" cy="2236639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Click to Insert Image</a:t>
            </a:r>
          </a:p>
        </p:txBody>
      </p:sp>
      <p:sp>
        <p:nvSpPr>
          <p:cNvPr id="13" name="Picture Placeholder 7"/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5067207" y="3914118"/>
            <a:ext cx="1851807" cy="2189253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Click to Insert Image</a:t>
            </a:r>
          </a:p>
        </p:txBody>
      </p:sp>
      <p:sp>
        <p:nvSpPr>
          <p:cNvPr id="15" name="Picture Placeholder 7"/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7023274" y="3914118"/>
            <a:ext cx="1839493" cy="2189253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Click to Insert Image</a:t>
            </a:r>
          </a:p>
        </p:txBody>
      </p:sp>
      <p:sp>
        <p:nvSpPr>
          <p:cNvPr id="1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 sz="3400" b="1"/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</p:spTree>
    <p:extLst>
      <p:ext uri="{BB962C8B-B14F-4D97-AF65-F5344CB8AC3E}">
        <p14:creationId xmlns:p14="http://schemas.microsoft.com/office/powerpoint/2010/main" val="1240020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hoto Grid w/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7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239486" y="1844679"/>
            <a:ext cx="4557485" cy="4116584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i="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Click to Insert Image</a:t>
            </a:r>
          </a:p>
        </p:txBody>
      </p:sp>
      <p:sp>
        <p:nvSpPr>
          <p:cNvPr id="35" name="Picture Placeholder 7"/>
          <p:cNvSpPr>
            <a:spLocks noGrp="1"/>
          </p:cNvSpPr>
          <p:nvPr>
            <p:ph type="pic" sz="quarter" idx="24" hasCustomPrompt="1"/>
          </p:nvPr>
        </p:nvSpPr>
        <p:spPr>
          <a:xfrm>
            <a:off x="4884057" y="3956507"/>
            <a:ext cx="2220685" cy="2005851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Click to Insert Image</a:t>
            </a:r>
          </a:p>
        </p:txBody>
      </p:sp>
      <p:sp>
        <p:nvSpPr>
          <p:cNvPr id="36" name="Picture Placeholder 7"/>
          <p:cNvSpPr>
            <a:spLocks noGrp="1"/>
          </p:cNvSpPr>
          <p:nvPr>
            <p:ph type="pic" sz="quarter" idx="25" hasCustomPrompt="1"/>
          </p:nvPr>
        </p:nvSpPr>
        <p:spPr>
          <a:xfrm>
            <a:off x="4884057" y="1844679"/>
            <a:ext cx="2220685" cy="2005851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Click to Insert Image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7206343" y="1844681"/>
            <a:ext cx="1720170" cy="3294970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/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photo caption(s) here.</a:t>
            </a:r>
          </a:p>
        </p:txBody>
      </p:sp>
      <p:sp>
        <p:nvSpPr>
          <p:cNvPr id="9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 sz="3400" b="1"/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</p:spTree>
    <p:extLst>
      <p:ext uri="{BB962C8B-B14F-4D97-AF65-F5344CB8AC3E}">
        <p14:creationId xmlns:p14="http://schemas.microsoft.com/office/powerpoint/2010/main" val="270099609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Photo Grid w/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7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239486" y="1901542"/>
            <a:ext cx="2075543" cy="187475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Click to Insert Image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6792686" y="1901543"/>
            <a:ext cx="2133827" cy="3294970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/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photo caption(s) here.</a:t>
            </a:r>
          </a:p>
        </p:txBody>
      </p:sp>
      <p:sp>
        <p:nvSpPr>
          <p:cNvPr id="9" name="Picture Placeholder 7"/>
          <p:cNvSpPr>
            <a:spLocks noGrp="1" noChangeAspect="1"/>
          </p:cNvSpPr>
          <p:nvPr>
            <p:ph type="pic" sz="quarter" idx="29" hasCustomPrompt="1"/>
          </p:nvPr>
        </p:nvSpPr>
        <p:spPr>
          <a:xfrm>
            <a:off x="239486" y="3897256"/>
            <a:ext cx="2075543" cy="187475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Click to Insert Image</a:t>
            </a:r>
          </a:p>
        </p:txBody>
      </p:sp>
      <p:sp>
        <p:nvSpPr>
          <p:cNvPr id="10" name="Picture Placeholder 7"/>
          <p:cNvSpPr>
            <a:spLocks noGrp="1" noChangeAspect="1"/>
          </p:cNvSpPr>
          <p:nvPr>
            <p:ph type="pic" sz="quarter" idx="30" hasCustomPrompt="1"/>
          </p:nvPr>
        </p:nvSpPr>
        <p:spPr>
          <a:xfrm>
            <a:off x="2416629" y="1901542"/>
            <a:ext cx="2075543" cy="187475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Click to Insert Image</a:t>
            </a:r>
          </a:p>
        </p:txBody>
      </p:sp>
      <p:sp>
        <p:nvSpPr>
          <p:cNvPr id="11" name="Picture Placeholder 7"/>
          <p:cNvSpPr>
            <a:spLocks noGrp="1" noChangeAspect="1"/>
          </p:cNvSpPr>
          <p:nvPr>
            <p:ph type="pic" sz="quarter" idx="31" hasCustomPrompt="1"/>
          </p:nvPr>
        </p:nvSpPr>
        <p:spPr>
          <a:xfrm>
            <a:off x="2416629" y="3897256"/>
            <a:ext cx="2075543" cy="187475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Click to Insert Image</a:t>
            </a:r>
          </a:p>
        </p:txBody>
      </p:sp>
      <p:sp>
        <p:nvSpPr>
          <p:cNvPr id="12" name="Picture Placeholder 7"/>
          <p:cNvSpPr>
            <a:spLocks noGrp="1" noChangeAspect="1"/>
          </p:cNvSpPr>
          <p:nvPr>
            <p:ph type="pic" sz="quarter" idx="32" hasCustomPrompt="1"/>
          </p:nvPr>
        </p:nvSpPr>
        <p:spPr>
          <a:xfrm>
            <a:off x="4593771" y="1901542"/>
            <a:ext cx="2075543" cy="187475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Click to Insert Image</a:t>
            </a:r>
          </a:p>
        </p:txBody>
      </p:sp>
      <p:sp>
        <p:nvSpPr>
          <p:cNvPr id="13" name="Picture Placeholder 7"/>
          <p:cNvSpPr>
            <a:spLocks noGrp="1" noChangeAspect="1"/>
          </p:cNvSpPr>
          <p:nvPr>
            <p:ph type="pic" sz="quarter" idx="33" hasCustomPrompt="1"/>
          </p:nvPr>
        </p:nvSpPr>
        <p:spPr>
          <a:xfrm>
            <a:off x="4593771" y="3897256"/>
            <a:ext cx="2075543" cy="187475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Click to Insert Image</a:t>
            </a:r>
          </a:p>
        </p:txBody>
      </p:sp>
      <p:sp>
        <p:nvSpPr>
          <p:cNvPr id="1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 sz="3400" b="1"/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</p:spTree>
    <p:extLst>
      <p:ext uri="{BB962C8B-B14F-4D97-AF65-F5344CB8AC3E}">
        <p14:creationId xmlns:p14="http://schemas.microsoft.com/office/powerpoint/2010/main" val="172148009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and Chart w/ Caption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239486" y="2452914"/>
            <a:ext cx="2271486" cy="3191328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/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data caption(s) here.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239939" y="2046288"/>
            <a:ext cx="2263775" cy="276225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1600" b="1" baseline="0"/>
            </a:lvl1pPr>
          </a:lstStyle>
          <a:p>
            <a:pPr lvl="0"/>
            <a:r>
              <a:rPr lang="en-US" dirty="0"/>
              <a:t>Figure Title</a:t>
            </a:r>
          </a:p>
        </p:txBody>
      </p:sp>
      <p:sp>
        <p:nvSpPr>
          <p:cNvPr id="7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 sz="3400" b="1"/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4" name="Content Placeholder 3"/>
          <p:cNvSpPr>
            <a:spLocks noGrp="1"/>
          </p:cNvSpPr>
          <p:nvPr>
            <p:ph sz="half" idx="13"/>
          </p:nvPr>
        </p:nvSpPr>
        <p:spPr>
          <a:xfrm>
            <a:off x="2652483" y="2046288"/>
            <a:ext cx="6241143" cy="40767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 baseline="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/>
              <a:t>Click to Insert Chart or Table</a:t>
            </a:r>
          </a:p>
        </p:txBody>
      </p:sp>
    </p:spTree>
    <p:extLst>
      <p:ext uri="{BB962C8B-B14F-4D97-AF65-F5344CB8AC3E}">
        <p14:creationId xmlns:p14="http://schemas.microsoft.com/office/powerpoint/2010/main" val="39184976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mpus Aerial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2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364341"/>
            <a:ext cx="5776232" cy="20102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latin typeface="Century Gothic"/>
                <a:cs typeface="Century Gothic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Line 1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Presentation Title Line 2</a:t>
            </a:r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8" y="4898571"/>
            <a:ext cx="5784169" cy="12561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</a:p>
        </p:txBody>
      </p:sp>
      <p:sp>
        <p:nvSpPr>
          <p:cNvPr id="14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12457"/>
            <a:ext cx="5776232" cy="12046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i="1" baseline="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1</a:t>
            </a:r>
            <a:br>
              <a:rPr lang="en-US" dirty="0"/>
            </a:br>
            <a:r>
              <a:rPr lang="en-US" dirty="0"/>
              <a:t>Subtitle Line 2</a:t>
            </a:r>
          </a:p>
        </p:txBody>
      </p:sp>
      <p:pic>
        <p:nvPicPr>
          <p:cNvPr id="15" name="CoverSlide_Header_01.png" descr="/Users/jasonrodriguez/Projects/Power Points/FINAL Template/images/images/CoverSlide_Header_01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16" name="Picture 15" descr="CoverSlide_Footer_03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7" name="Picture 16" descr="Stevens-Official-PMSColor-R.eps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57" y="283029"/>
            <a:ext cx="1934029" cy="828870"/>
          </a:xfrm>
          <a:prstGeom prst="rect">
            <a:avLst/>
          </a:prstGeom>
        </p:spPr>
      </p:pic>
      <p:sp>
        <p:nvSpPr>
          <p:cNvPr id="19" name="Footer Placeholder 4"/>
          <p:cNvSpPr>
            <a:spLocks noGrp="1"/>
          </p:cNvSpPr>
          <p:nvPr>
            <p:ph type="ftr" sz="quarter" idx="16"/>
          </p:nvPr>
        </p:nvSpPr>
        <p:spPr>
          <a:xfrm>
            <a:off x="6047030" y="6520372"/>
            <a:ext cx="2938212" cy="201103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21671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and Chart w/ Capti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6625772" y="2452914"/>
            <a:ext cx="2271486" cy="3191328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/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data caption(s) here.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6626225" y="2046288"/>
            <a:ext cx="2263775" cy="27622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600" b="1" baseline="0"/>
            </a:lvl1pPr>
          </a:lstStyle>
          <a:p>
            <a:pPr lvl="0"/>
            <a:r>
              <a:rPr lang="en-US" dirty="0"/>
              <a:t>Figure Title</a:t>
            </a:r>
          </a:p>
        </p:txBody>
      </p: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 sz="3400" b="1"/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half" idx="13"/>
          </p:nvPr>
        </p:nvSpPr>
        <p:spPr>
          <a:xfrm>
            <a:off x="227013" y="1819728"/>
            <a:ext cx="6253615" cy="40767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 baseline="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/>
              <a:t>Click to Insert Chart or Table</a:t>
            </a:r>
          </a:p>
        </p:txBody>
      </p:sp>
    </p:spTree>
    <p:extLst>
      <p:ext uri="{BB962C8B-B14F-4D97-AF65-F5344CB8AC3E}">
        <p14:creationId xmlns:p14="http://schemas.microsoft.com/office/powerpoint/2010/main" val="321005360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gur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 sz="3400" b="1"/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5" name="Content Placeholder 3"/>
          <p:cNvSpPr>
            <a:spLocks noGrp="1"/>
          </p:cNvSpPr>
          <p:nvPr>
            <p:ph sz="half" idx="13"/>
          </p:nvPr>
        </p:nvSpPr>
        <p:spPr>
          <a:xfrm>
            <a:off x="227013" y="1651000"/>
            <a:ext cx="8481556" cy="443095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 baseline="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/>
              <a:t>Click to Insert Chart or Table</a:t>
            </a:r>
          </a:p>
        </p:txBody>
      </p:sp>
    </p:spTree>
    <p:extLst>
      <p:ext uri="{BB962C8B-B14F-4D97-AF65-F5344CB8AC3E}">
        <p14:creationId xmlns:p14="http://schemas.microsoft.com/office/powerpoint/2010/main" val="68506453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and Data Comparison w/ Caption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3"/>
          <p:cNvSpPr>
            <a:spLocks noGrp="1"/>
          </p:cNvSpPr>
          <p:nvPr>
            <p:ph sz="half" idx="13" hasCustomPrompt="1"/>
          </p:nvPr>
        </p:nvSpPr>
        <p:spPr>
          <a:xfrm>
            <a:off x="246744" y="1620616"/>
            <a:ext cx="4217444" cy="320332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Comparative Data 1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246742" y="5043714"/>
            <a:ext cx="4217445" cy="1069133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/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data caption(s) here.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half" idx="29" hasCustomPrompt="1"/>
          </p:nvPr>
        </p:nvSpPr>
        <p:spPr>
          <a:xfrm>
            <a:off x="4672705" y="1620616"/>
            <a:ext cx="4217756" cy="320332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 baseline="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Comparative Data 2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30" hasCustomPrompt="1"/>
          </p:nvPr>
        </p:nvSpPr>
        <p:spPr>
          <a:xfrm>
            <a:off x="4673015" y="5043714"/>
            <a:ext cx="4217445" cy="1069133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/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data caption(s) here.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>
              <a:defRPr sz="3400" b="1"/>
            </a:lvl1pPr>
          </a:lstStyle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</p:spTree>
    <p:extLst>
      <p:ext uri="{BB962C8B-B14F-4D97-AF65-F5344CB8AC3E}">
        <p14:creationId xmlns:p14="http://schemas.microsoft.com/office/powerpoint/2010/main" val="30867615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371600" y="5240939"/>
            <a:ext cx="6400800" cy="129838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aseline="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Presenter Name Here</a:t>
            </a:r>
          </a:p>
          <a:p>
            <a:r>
              <a:rPr lang="en-US" dirty="0"/>
              <a:t>Email Here</a:t>
            </a:r>
          </a:p>
          <a:p>
            <a:r>
              <a:rPr lang="en-US" dirty="0"/>
              <a:t>Phone Here</a:t>
            </a:r>
          </a:p>
        </p:txBody>
      </p:sp>
    </p:spTree>
    <p:extLst>
      <p:ext uri="{BB962C8B-B14F-4D97-AF65-F5344CB8AC3E}">
        <p14:creationId xmlns:p14="http://schemas.microsoft.com/office/powerpoint/2010/main" val="3109384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mpus Aerial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2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364341"/>
            <a:ext cx="5776232" cy="20102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latin typeface="Century Gothic"/>
                <a:cs typeface="Century Gothic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Line 1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Presentation Title Line 2</a:t>
            </a:r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8" y="4898571"/>
            <a:ext cx="5784169" cy="12561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</a:p>
        </p:txBody>
      </p:sp>
      <p:sp>
        <p:nvSpPr>
          <p:cNvPr id="14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12457"/>
            <a:ext cx="5776232" cy="12046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i="1" baseline="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1</a:t>
            </a:r>
            <a:br>
              <a:rPr lang="en-US" dirty="0"/>
            </a:br>
            <a:r>
              <a:rPr lang="en-US" dirty="0"/>
              <a:t>Subtitle Line 2</a:t>
            </a:r>
          </a:p>
        </p:txBody>
      </p:sp>
      <p:pic>
        <p:nvPicPr>
          <p:cNvPr id="15" name="CoverSlide_Header_01.png" descr="/Users/jasonrodriguez/Projects/Power Points/FINAL Template/images/images/CoverSlide_Header_01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16" name="Picture 15" descr="CoverSlide_Footer_03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7" name="Picture 16" descr="Stevens-Official-PMSColor-R.eps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57" y="283029"/>
            <a:ext cx="1934029" cy="828870"/>
          </a:xfrm>
          <a:prstGeom prst="rect">
            <a:avLst/>
          </a:prstGeom>
        </p:spPr>
      </p:pic>
      <p:sp>
        <p:nvSpPr>
          <p:cNvPr id="19" name="Footer Placeholder 4"/>
          <p:cNvSpPr>
            <a:spLocks noGrp="1"/>
          </p:cNvSpPr>
          <p:nvPr>
            <p:ph type="ftr" sz="quarter" idx="16"/>
          </p:nvPr>
        </p:nvSpPr>
        <p:spPr>
          <a:xfrm>
            <a:off x="6047030" y="6520372"/>
            <a:ext cx="2938212" cy="201103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2805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mpus Aerial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2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364341"/>
            <a:ext cx="5776232" cy="20102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latin typeface="Century Gothic"/>
                <a:cs typeface="Century Gothic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Line 1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Presentation Title Line 2</a:t>
            </a:r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8" y="4898571"/>
            <a:ext cx="5784169" cy="12561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</a:p>
        </p:txBody>
      </p:sp>
      <p:sp>
        <p:nvSpPr>
          <p:cNvPr id="14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12457"/>
            <a:ext cx="5776232" cy="12046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i="1" baseline="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1</a:t>
            </a:r>
            <a:br>
              <a:rPr lang="en-US" dirty="0"/>
            </a:br>
            <a:r>
              <a:rPr lang="en-US" dirty="0"/>
              <a:t>Subtitle Line 2</a:t>
            </a:r>
          </a:p>
        </p:txBody>
      </p:sp>
      <p:pic>
        <p:nvPicPr>
          <p:cNvPr id="15" name="CoverSlide_Header_01.png" descr="/Users/jasonrodriguez/Projects/Power Points/FINAL Template/images/images/CoverSlide_Header_01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16" name="Picture 15" descr="CoverSlide_Footer_03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7" name="Picture 16" descr="Stevens-Official-PMSColor-R.eps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57" y="283029"/>
            <a:ext cx="1934029" cy="828870"/>
          </a:xfrm>
          <a:prstGeom prst="rect">
            <a:avLst/>
          </a:prstGeom>
        </p:spPr>
      </p:pic>
      <p:sp>
        <p:nvSpPr>
          <p:cNvPr id="19" name="Footer Placeholder 4"/>
          <p:cNvSpPr>
            <a:spLocks noGrp="1"/>
          </p:cNvSpPr>
          <p:nvPr>
            <p:ph type="ftr" sz="quarter" idx="16"/>
          </p:nvPr>
        </p:nvSpPr>
        <p:spPr>
          <a:xfrm>
            <a:off x="6047030" y="6520372"/>
            <a:ext cx="2938212" cy="201103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3494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tr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8" name="CoverSlide_Header_01.png" descr="/Users/jasonrodriguez/Projects/Power Points/FINAL Template/images/images/CoverSlide_Header_01.png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pic>
        <p:nvPicPr>
          <p:cNvPr id="9" name="Picture 8" descr="CoverSlide_Footer_03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sp>
        <p:nvSpPr>
          <p:cNvPr id="18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364340"/>
            <a:ext cx="6284232" cy="271417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latin typeface="Century Gothic"/>
                <a:cs typeface="Century Gothic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Line 1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Presentation Title Line 2</a:t>
            </a:r>
            <a:endParaRPr lang="en-US" dirty="0"/>
          </a:p>
        </p:txBody>
      </p:sp>
      <p:sp>
        <p:nvSpPr>
          <p:cNvPr id="27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6" y="4209142"/>
            <a:ext cx="5014232" cy="190862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 i="1" baseline="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1</a:t>
            </a:r>
            <a:br>
              <a:rPr lang="en-US" dirty="0"/>
            </a:br>
            <a:r>
              <a:rPr lang="en-US" dirty="0"/>
              <a:t>Subtitle Line 2</a:t>
            </a:r>
          </a:p>
        </p:txBody>
      </p:sp>
      <p:pic>
        <p:nvPicPr>
          <p:cNvPr id="10" name="Picture 9" descr="Stevens-Official-PMSColor-R.eps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57" y="283029"/>
            <a:ext cx="1934029" cy="828870"/>
          </a:xfrm>
          <a:prstGeom prst="rect">
            <a:avLst/>
          </a:prstGeom>
        </p:spPr>
      </p:pic>
      <p:sp>
        <p:nvSpPr>
          <p:cNvPr id="16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5275943" y="4209143"/>
            <a:ext cx="3708400" cy="1909309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00"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16"/>
          </p:nvPr>
        </p:nvSpPr>
        <p:spPr>
          <a:xfrm>
            <a:off x="6047030" y="6520372"/>
            <a:ext cx="2938212" cy="201103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2853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w/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2558866"/>
            <a:ext cx="8691562" cy="3535027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aseline="0"/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aseline="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208966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w/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Insert Slide Title Line 1</a:t>
            </a:r>
            <a:br>
              <a:rPr lang="en-US" dirty="0"/>
            </a:br>
            <a:r>
              <a:rPr lang="en-US" dirty="0"/>
              <a:t>Insert Slide Title Line 2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/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 Line 1</a:t>
            </a:r>
            <a:br>
              <a:rPr lang="en-US" dirty="0"/>
            </a:br>
            <a:r>
              <a:rPr lang="en-US" dirty="0"/>
              <a:t>Insert Subhead Line 2</a:t>
            </a:r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1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A117118A-BC41-4913-9A97-0BB9DC74274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5" hasCustomPrompt="1"/>
          </p:nvPr>
        </p:nvSpPr>
        <p:spPr>
          <a:xfrm>
            <a:off x="227013" y="2573615"/>
            <a:ext cx="8691562" cy="35433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baseline="0"/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/>
            </a:lvl3pPr>
            <a:lvl4pPr marL="16002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20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050"/>
            </a:lvl5pPr>
          </a:lstStyle>
          <a:p>
            <a:pPr lvl="0"/>
            <a:r>
              <a:rPr lang="en-US" dirty="0"/>
              <a:t>Insert Text Here</a:t>
            </a:r>
          </a:p>
        </p:txBody>
      </p:sp>
    </p:spTree>
    <p:extLst>
      <p:ext uri="{BB962C8B-B14F-4D97-AF65-F5344CB8AC3E}">
        <p14:creationId xmlns:p14="http://schemas.microsoft.com/office/powerpoint/2010/main" val="21728878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7" Type="http://schemas.openxmlformats.org/officeDocument/2006/relationships/image" Target="file://localhost/Users/jasonrodriguez/Projects/Power%20Points/FINAL%20Template/images/images/PPT_Template_Header.png" TargetMode="Externa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slideLayout" Target="../slideLayouts/slideLayout23.xml"/><Relationship Id="rId18" Type="http://schemas.openxmlformats.org/officeDocument/2006/relationships/slideLayout" Target="../slideLayouts/slideLayout28.xml"/><Relationship Id="rId3" Type="http://schemas.openxmlformats.org/officeDocument/2006/relationships/slideLayout" Target="../slideLayouts/slideLayout13.xml"/><Relationship Id="rId21" Type="http://schemas.openxmlformats.org/officeDocument/2006/relationships/image" Target="../media/image11.png"/><Relationship Id="rId7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22.xml"/><Relationship Id="rId17" Type="http://schemas.openxmlformats.org/officeDocument/2006/relationships/slideLayout" Target="../slideLayouts/slideLayout27.xml"/><Relationship Id="rId2" Type="http://schemas.openxmlformats.org/officeDocument/2006/relationships/slideLayout" Target="../slideLayouts/slideLayout12.xml"/><Relationship Id="rId16" Type="http://schemas.openxmlformats.org/officeDocument/2006/relationships/slideLayout" Target="../slideLayouts/slideLayout26.xml"/><Relationship Id="rId20" Type="http://schemas.openxmlformats.org/officeDocument/2006/relationships/theme" Target="../theme/theme3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5" Type="http://schemas.openxmlformats.org/officeDocument/2006/relationships/slideLayout" Target="../slideLayouts/slideLayout25.xml"/><Relationship Id="rId23" Type="http://schemas.openxmlformats.org/officeDocument/2006/relationships/image" Target="file://localhost/Users/jasonrodriguez/Projects/Power%20Points/FINAL%20Template/images/images/PPT_Template_Header.png" TargetMode="External"/><Relationship Id="rId10" Type="http://schemas.openxmlformats.org/officeDocument/2006/relationships/slideLayout" Target="../slideLayouts/slideLayout20.xml"/><Relationship Id="rId19" Type="http://schemas.openxmlformats.org/officeDocument/2006/relationships/slideLayout" Target="../slideLayouts/slideLayout29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24.xml"/><Relationship Id="rId22" Type="http://schemas.openxmlformats.org/officeDocument/2006/relationships/image" Target="../media/image12.pn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30.xml"/><Relationship Id="rId5" Type="http://schemas.openxmlformats.org/officeDocument/2006/relationships/image" Target="file://localhost/Users/jasonrodriguez/Projects/Power%20Points/FINAL%20Template/images/images/PPT_Template_Header.png" TargetMode="External"/><Relationship Id="rId4" Type="http://schemas.openxmlformats.org/officeDocument/2006/relationships/image" Target="../media/image12.png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33.xml"/><Relationship Id="rId5" Type="http://schemas.openxmlformats.org/officeDocument/2006/relationships/image" Target="file://localhost/Users/jasonrodriguez/Projects/Power%20Points/FINAL%20Template/images/images/PPT_Template_Header.png" TargetMode="External"/><Relationship Id="rId4" Type="http://schemas.openxmlformats.org/officeDocument/2006/relationships/image" Target="../media/image12.png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slideLayout" Target="../slideLayouts/slideLayout36.xml"/><Relationship Id="rId7" Type="http://schemas.openxmlformats.org/officeDocument/2006/relationships/image" Target="../media/image11.png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theme" Target="../theme/theme7.xml"/><Relationship Id="rId5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7.xml"/><Relationship Id="rId9" Type="http://schemas.openxmlformats.org/officeDocument/2006/relationships/image" Target="file://localhost/Users/jasonrodriguez/Projects/Power%20Points/FINAL%20Template/images/images/PPT_Template_Header.png" TargetMode="Externa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image" Target="file://localhost/Users/jasonrodriguez/Projects/Power%20Points/FINAL%20Template/images/images/PPT_Template_Header.png" TargetMode="External"/><Relationship Id="rId3" Type="http://schemas.openxmlformats.org/officeDocument/2006/relationships/slideLayout" Target="../slideLayouts/slideLayout41.xml"/><Relationship Id="rId7" Type="http://schemas.openxmlformats.org/officeDocument/2006/relationships/image" Target="../media/image12.png"/><Relationship Id="rId2" Type="http://schemas.openxmlformats.org/officeDocument/2006/relationships/slideLayout" Target="../slideLayouts/slideLayout40.xml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11.png"/><Relationship Id="rId5" Type="http://schemas.openxmlformats.org/officeDocument/2006/relationships/theme" Target="../theme/theme8.xml"/><Relationship Id="rId4" Type="http://schemas.openxmlformats.org/officeDocument/2006/relationships/slideLayout" Target="../slideLayouts/slideLayout42.xml"/></Relationships>
</file>

<file path=ppt/slideMasters/_rels/slideMaster9.xml.rels><?xml version="1.0" encoding="UTF-8" standalone="yes"?>
<Relationships xmlns="http://schemas.openxmlformats.org/package/2006/relationships"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4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6047030" y="6520372"/>
            <a:ext cx="2938212" cy="2011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pc="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6821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63" r:id="rId6"/>
    <p:sldLayoutId id="2147483764" r:id="rId7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PT_Template_Footer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1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6" r:link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sp>
        <p:nvSpPr>
          <p:cNvPr id="4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8686801" y="6529848"/>
            <a:ext cx="407674" cy="226551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fld id="{ABCE4561-18E8-44FB-A361-19459C10D91F}" type="slidenum">
              <a:rPr lang="en-US" smtClean="0"/>
              <a:pPr/>
              <a:t>‹#›</a:t>
            </a:fld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9466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767" r:id="rId2"/>
    <p:sldLayoutId id="2147483768" r:id="rId3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400" b="1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PT_Template_Footer.png"/>
          <p:cNvPicPr>
            <a:picLocks noChangeAspect="1"/>
          </p:cNvPicPr>
          <p:nvPr userDrawn="1"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1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22" r:link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227013" y="274638"/>
            <a:ext cx="7923694" cy="11430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400" b="1" kern="1200" baseline="0">
                <a:solidFill>
                  <a:schemeClr val="tx1"/>
                </a:solidFill>
                <a:latin typeface="Century Gothic"/>
                <a:ea typeface="+mj-ea"/>
                <a:cs typeface="Century Gothic"/>
              </a:defRPr>
            </a:lvl1pPr>
          </a:lstStyle>
          <a:p>
            <a:r>
              <a:rPr lang="en-US"/>
              <a:t>Insert Slide Title Line 1</a:t>
            </a:r>
            <a:br>
              <a:rPr lang="en-US"/>
            </a:br>
            <a:r>
              <a:rPr lang="en-US"/>
              <a:t>Insert Slide Title Line 2</a:t>
            </a:r>
          </a:p>
        </p:txBody>
      </p:sp>
      <p:sp>
        <p:nvSpPr>
          <p:cNvPr id="8" name="Text Placeholder 4"/>
          <p:cNvSpPr txBox="1">
            <a:spLocks/>
          </p:cNvSpPr>
          <p:nvPr userDrawn="1"/>
        </p:nvSpPr>
        <p:spPr>
          <a:xfrm>
            <a:off x="227013" y="1585821"/>
            <a:ext cx="8691562" cy="804862"/>
          </a:xfrm>
          <a:prstGeom prst="rect">
            <a:avLst/>
          </a:prstGeom>
        </p:spPr>
        <p:txBody>
          <a:bodyPr vert="horz" anchor="ctr"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7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7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7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7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/>
              <a:t>Insert Subhead Line 1</a:t>
            </a:r>
            <a:br>
              <a:rPr lang="en-US" sz="2400"/>
            </a:br>
            <a:r>
              <a:rPr lang="en-US" sz="2400"/>
              <a:t>Insert Subhead Line 2</a:t>
            </a:r>
          </a:p>
        </p:txBody>
      </p:sp>
    </p:spTree>
    <p:extLst>
      <p:ext uri="{BB962C8B-B14F-4D97-AF65-F5344CB8AC3E}">
        <p14:creationId xmlns:p14="http://schemas.microsoft.com/office/powerpoint/2010/main" val="2413663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53" r:id="rId2"/>
    <p:sldLayoutId id="2147483721" r:id="rId3"/>
    <p:sldLayoutId id="2147483742" r:id="rId4"/>
    <p:sldLayoutId id="2147483731" r:id="rId5"/>
    <p:sldLayoutId id="2147483745" r:id="rId6"/>
    <p:sldLayoutId id="2147483754" r:id="rId7"/>
    <p:sldLayoutId id="2147483755" r:id="rId8"/>
    <p:sldLayoutId id="2147483756" r:id="rId9"/>
    <p:sldLayoutId id="2147483758" r:id="rId10"/>
    <p:sldLayoutId id="2147483746" r:id="rId11"/>
    <p:sldLayoutId id="2147483748" r:id="rId12"/>
    <p:sldLayoutId id="2147483749" r:id="rId13"/>
    <p:sldLayoutId id="2147483750" r:id="rId14"/>
    <p:sldLayoutId id="2147483751" r:id="rId15"/>
    <p:sldLayoutId id="2147483736" r:id="rId16"/>
    <p:sldLayoutId id="2147483737" r:id="rId17"/>
    <p:sldLayoutId id="2147483741" r:id="rId18"/>
    <p:sldLayoutId id="2147483757" r:id="rId19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400" b="1" kern="1200" baseline="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PT_Template_Footer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1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5736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348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PT_Template_Footer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1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893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PT_Template_Footer.png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1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8" r:link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1372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701" r:id="rId2"/>
    <p:sldLayoutId id="2147483702" r:id="rId3"/>
    <p:sldLayoutId id="2147483695" r:id="rId4"/>
    <p:sldLayoutId id="2147483703" r:id="rId5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PT_Template_Footer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72784"/>
            <a:ext cx="9144000" cy="585216"/>
          </a:xfrm>
          <a:prstGeom prst="rect">
            <a:avLst/>
          </a:prstGeom>
        </p:spPr>
      </p:pic>
      <p:pic>
        <p:nvPicPr>
          <p:cNvPr id="11" name="PPT_Template_Header.png" descr="/Users/jasonrodriguez/Projects/Power Points/FINAL Template/images/images/PPT_Template_Header.png"/>
          <p:cNvPicPr>
            <a:picLocks noChangeAspect="1"/>
          </p:cNvPicPr>
          <p:nvPr userDrawn="1"/>
        </p:nvPicPr>
        <p:blipFill>
          <a:blip r:embed="rId7" r:link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75360"/>
          </a:xfrm>
          <a:prstGeom prst="rect">
            <a:avLst/>
          </a:prstGeom>
        </p:spPr>
      </p:pic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F6F79CA1-B382-4F43-AD32-0B0E11510FD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796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5" r:id="rId2"/>
    <p:sldLayoutId id="2147483704" r:id="rId3"/>
    <p:sldLayoutId id="2147483652" r:id="rId4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50724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0.tiff"/><Relationship Id="rId5" Type="http://schemas.openxmlformats.org/officeDocument/2006/relationships/image" Target="../media/image49.tiff"/><Relationship Id="rId4" Type="http://schemas.openxmlformats.org/officeDocument/2006/relationships/image" Target="../media/image4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tiff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robertmartin8" TargetMode="External"/><Relationship Id="rId3" Type="http://schemas.openxmlformats.org/officeDocument/2006/relationships/hyperlink" Target="https://doi.org/10.1111/j.1540-6261.1952.tb01525.x" TargetMode="External"/><Relationship Id="rId7" Type="http://schemas.openxmlformats.org/officeDocument/2006/relationships/hyperlink" Target="https://pmorissette.github.io/ffn/" TargetMode="External"/><Relationship Id="rId2" Type="http://schemas.openxmlformats.org/officeDocument/2006/relationships/hyperlink" Target="https://onlinelibrary.wiley.com/doi/abs/10.1111/j.1540-6261.1952.tb01525.x" TargetMode="External"/><Relationship Id="rId1" Type="http://schemas.openxmlformats.org/officeDocument/2006/relationships/slideLayout" Target="../slideLayouts/slideLayout9.xml"/><Relationship Id="rId6" Type="http://schemas.openxmlformats.org/officeDocument/2006/relationships/hyperlink" Target="https://s3.amazonaws.com/assets.datacamp.com/production/course_18408/slides/chapter4.pdf" TargetMode="External"/><Relationship Id="rId5" Type="http://schemas.openxmlformats.org/officeDocument/2006/relationships/hyperlink" Target="https://ideas.repec.org/s/bla/jfinan.html" TargetMode="External"/><Relationship Id="rId10" Type="http://schemas.openxmlformats.org/officeDocument/2006/relationships/hyperlink" Target="https://mybinder.org/v2/gh/mmngreco/quantdare_posts/master?filepath=calcular_retornos/agregate_returns.ipynb" TargetMode="External"/><Relationship Id="rId4" Type="http://schemas.openxmlformats.org/officeDocument/2006/relationships/hyperlink" Target="https://ideas.repec.org/a/bla/jfinan/v19y1964i3p425-442.html" TargetMode="External"/><Relationship Id="rId9" Type="http://schemas.openxmlformats.org/officeDocument/2006/relationships/hyperlink" Target="https://github.com/robertmartin8/PyPortfolioOpt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0" y="1992425"/>
            <a:ext cx="5776232" cy="2010230"/>
          </a:xfrm>
        </p:spPr>
        <p:txBody>
          <a:bodyPr/>
          <a:lstStyle/>
          <a:p>
            <a:r>
              <a:rPr lang="en-US" dirty="0"/>
              <a:t>Beta Neutral Portfolio Optimization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0" y="4865575"/>
            <a:ext cx="6670395" cy="1256167"/>
          </a:xfrm>
        </p:spPr>
        <p:txBody>
          <a:bodyPr/>
          <a:lstStyle/>
          <a:p>
            <a:r>
              <a:rPr lang="en-US" dirty="0"/>
              <a:t>Name: Mary </a:t>
            </a:r>
            <a:r>
              <a:rPr lang="en-US" dirty="0" err="1"/>
              <a:t>Nyone</a:t>
            </a:r>
            <a:r>
              <a:rPr lang="en-US" dirty="0"/>
              <a:t>, Raj Ramchandani, Zeal Shah</a:t>
            </a:r>
          </a:p>
          <a:p>
            <a:r>
              <a:rPr lang="en-US" dirty="0"/>
              <a:t>Professor: Dan Wang, </a:t>
            </a:r>
            <a:r>
              <a:rPr lang="en-US" dirty="0" err="1"/>
              <a:t>Zhiyuan</a:t>
            </a:r>
            <a:r>
              <a:rPr lang="en-US" dirty="0"/>
              <a:t> Yao</a:t>
            </a:r>
          </a:p>
          <a:p>
            <a:r>
              <a:rPr lang="en-US" dirty="0"/>
              <a:t>Course: Introduction to Python For Financial Applications</a:t>
            </a:r>
          </a:p>
        </p:txBody>
      </p:sp>
    </p:spTree>
    <p:extLst>
      <p:ext uri="{BB962C8B-B14F-4D97-AF65-F5344CB8AC3E}">
        <p14:creationId xmlns:p14="http://schemas.microsoft.com/office/powerpoint/2010/main" val="9887913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4D2AAD-2E41-4627-A338-DB314532EF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21833"/>
          </a:xfrm>
        </p:spPr>
        <p:txBody>
          <a:bodyPr/>
          <a:lstStyle/>
          <a:p>
            <a:r>
              <a:rPr lang="en-US" dirty="0"/>
              <a:t>Python Code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766647-C3F0-4547-96B2-36E5E729793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7E8B683-ABF4-488F-962C-263645B10A7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02064" y="1491409"/>
            <a:ext cx="8506505" cy="1796726"/>
          </a:xfrm>
        </p:spPr>
        <p:txBody>
          <a:bodyPr/>
          <a:lstStyle/>
          <a:p>
            <a:pPr marL="285750" indent="-285750"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To achieve beta-neutrality with a given set of target return. Allowing both long and short selling.</a:t>
            </a:r>
          </a:p>
          <a:p>
            <a:pPr marL="285750" indent="-285750"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Calculating the weights at proper allocation gives number of shares that you purchase for each stock</a:t>
            </a:r>
          </a:p>
          <a:p>
            <a:pPr marL="285750" indent="-285750"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Calculated price at the beginning and at the end of the month</a:t>
            </a:r>
          </a:p>
          <a:p>
            <a:pPr marL="285750" indent="-285750">
              <a:spcAft>
                <a:spcPts val="400"/>
              </a:spcAft>
              <a:buFont typeface="Arial" panose="020B0604020202020204" pitchFamily="34" charset="0"/>
              <a:buChar char="•"/>
            </a:pPr>
            <a:endParaRPr lang="en-US" sz="1400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D98AE6E-6EC1-4A65-B68E-0194FF5AA025}"/>
              </a:ext>
            </a:extLst>
          </p:cNvPr>
          <p:cNvSpPr txBox="1">
            <a:spLocks/>
          </p:cNvSpPr>
          <p:nvPr/>
        </p:nvSpPr>
        <p:spPr>
          <a:xfrm>
            <a:off x="202064" y="869576"/>
            <a:ext cx="8691562" cy="449166"/>
          </a:xfrm>
          <a:prstGeom prst="rect">
            <a:avLst/>
          </a:prstGeom>
        </p:spPr>
        <p:txBody>
          <a:bodyPr vert="horz" anchor="ctr"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7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7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7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i="1" dirty="0"/>
              <a:t>Fourth Step: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10009E0-3A38-43FB-B977-EA30375A68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227" y="3811907"/>
            <a:ext cx="7000875" cy="60932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63A4D21-8752-4EF4-BDCD-A0E3C9D5A998}"/>
              </a:ext>
            </a:extLst>
          </p:cNvPr>
          <p:cNvSpPr txBox="1"/>
          <p:nvPr/>
        </p:nvSpPr>
        <p:spPr>
          <a:xfrm>
            <a:off x="0" y="3547354"/>
            <a:ext cx="3182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Funds you should purchase: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EA98C55-50C3-40D7-ADC0-3D4503E827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27" y="4580778"/>
            <a:ext cx="4450618" cy="15716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9BF2613-C156-43FF-86DA-0642A58F54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8803" y="4533900"/>
            <a:ext cx="4591050" cy="149542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78450E6-6907-48AF-B457-F56C16E51E84}"/>
              </a:ext>
            </a:extLst>
          </p:cNvPr>
          <p:cNvSpPr txBox="1"/>
          <p:nvPr/>
        </p:nvSpPr>
        <p:spPr>
          <a:xfrm>
            <a:off x="0" y="4280627"/>
            <a:ext cx="3661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Price at the beginning of the month</a:t>
            </a:r>
            <a:r>
              <a:rPr lang="en-US" dirty="0"/>
              <a:t>: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0EE5BC5-F4FB-49E5-A159-FF0234A67DE3}"/>
              </a:ext>
            </a:extLst>
          </p:cNvPr>
          <p:cNvSpPr txBox="1"/>
          <p:nvPr/>
        </p:nvSpPr>
        <p:spPr>
          <a:xfrm>
            <a:off x="4218802" y="4182794"/>
            <a:ext cx="3975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Price at the end of the month: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62E38D-A7B4-2443-8AA4-9B36121DC5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460" y="2703035"/>
            <a:ext cx="6270522" cy="7577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B2FC62C-A73E-0C4C-82F5-ADFA03713A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72586" y="2828455"/>
            <a:ext cx="2414918" cy="810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8540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D060FC-5C07-4B81-927D-66D9D7FEEED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55296" y="724186"/>
            <a:ext cx="8691562" cy="496977"/>
          </a:xfrm>
        </p:spPr>
        <p:txBody>
          <a:bodyPr/>
          <a:lstStyle/>
          <a:p>
            <a:r>
              <a:rPr lang="en-US" i="1" dirty="0"/>
              <a:t>Fifth Step: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FAFE03-F7FB-4109-9530-F1916634E36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9973674-9560-4C20-8F99-C212FC9033F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30000" y="2126254"/>
            <a:ext cx="8616858" cy="61133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Result of one month:</a:t>
            </a:r>
          </a:p>
          <a:p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DC2AF9F-5AFF-41F0-B4A5-0AE316DF240E}"/>
              </a:ext>
            </a:extLst>
          </p:cNvPr>
          <p:cNvSpPr txBox="1">
            <a:spLocks/>
          </p:cNvSpPr>
          <p:nvPr/>
        </p:nvSpPr>
        <p:spPr>
          <a:xfrm>
            <a:off x="155296" y="113557"/>
            <a:ext cx="7923212" cy="627528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400" b="1" kern="1200">
                <a:solidFill>
                  <a:schemeClr val="tx1"/>
                </a:solidFill>
                <a:latin typeface="Century Gothic"/>
                <a:ea typeface="+mj-ea"/>
                <a:cs typeface="Century Gothic"/>
              </a:defRPr>
            </a:lvl1pPr>
          </a:lstStyle>
          <a:p>
            <a:r>
              <a:rPr lang="en-US" dirty="0"/>
              <a:t>Python Code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032FE13-4B00-476C-A9FB-707FC41D07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000" y="2860301"/>
            <a:ext cx="6353175" cy="27336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5681C80-A561-CC43-A81A-D909B347A2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000" y="1331333"/>
            <a:ext cx="8119881" cy="923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4804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006E91-CFF7-413A-92C5-6F3A8FD608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B723C3F-4351-4963-AD70-CD8E3FE4AE3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02064" y="1221163"/>
            <a:ext cx="8691562" cy="627528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Calculated the monthly return for each month for 1 year with the investment of $1 Million Dollars: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D600B06-9CFD-46B6-A172-550991B68744}"/>
              </a:ext>
            </a:extLst>
          </p:cNvPr>
          <p:cNvSpPr txBox="1">
            <a:spLocks/>
          </p:cNvSpPr>
          <p:nvPr/>
        </p:nvSpPr>
        <p:spPr>
          <a:xfrm>
            <a:off x="155296" y="113557"/>
            <a:ext cx="7923212" cy="627528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400" b="1" kern="1200">
                <a:solidFill>
                  <a:schemeClr val="tx1"/>
                </a:solidFill>
                <a:latin typeface="Century Gothic"/>
                <a:ea typeface="+mj-ea"/>
                <a:cs typeface="Century Gothic"/>
              </a:defRPr>
            </a:lvl1pPr>
          </a:lstStyle>
          <a:p>
            <a:r>
              <a:rPr lang="en-US" dirty="0"/>
              <a:t>Python Code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50F7E0E9-A481-4374-9E7D-F5CA630263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55296" y="724186"/>
            <a:ext cx="8691562" cy="496977"/>
          </a:xfrm>
        </p:spPr>
        <p:txBody>
          <a:bodyPr/>
          <a:lstStyle/>
          <a:p>
            <a:r>
              <a:rPr lang="en-US" i="1" dirty="0"/>
              <a:t>Last Step: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248908-659E-4126-ACF3-C661F2DC23DB}"/>
              </a:ext>
            </a:extLst>
          </p:cNvPr>
          <p:cNvSpPr txBox="1"/>
          <p:nvPr/>
        </p:nvSpPr>
        <p:spPr>
          <a:xfrm flipH="1">
            <a:off x="155296" y="2144103"/>
            <a:ext cx="7359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Result of each month and total return after 1 year: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D74A33A-2D0E-4404-8E8F-66A18FDA31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881" y="2479538"/>
            <a:ext cx="2181225" cy="30956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ADD246C-2296-4401-9068-BA14358A16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881" y="5422381"/>
            <a:ext cx="8153400" cy="69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3532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F0447-385E-9C43-8BBF-5CF0E6494C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013" y="274638"/>
            <a:ext cx="7902226" cy="673216"/>
          </a:xfrm>
        </p:spPr>
        <p:txBody>
          <a:bodyPr/>
          <a:lstStyle/>
          <a:p>
            <a:r>
              <a:rPr lang="en-US" dirty="0" err="1"/>
              <a:t>Backtesting</a:t>
            </a:r>
            <a:r>
              <a:rPr lang="en-US" dirty="0"/>
              <a:t>/Results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631E70-B7E2-4443-850E-5FF8A90B819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7013" y="769437"/>
            <a:ext cx="8691562" cy="911743"/>
          </a:xfrm>
        </p:spPr>
        <p:txBody>
          <a:bodyPr/>
          <a:lstStyle/>
          <a:p>
            <a:r>
              <a:rPr lang="en-US" dirty="0"/>
              <a:t>Comparing the Performance of our Portfolio to the S&amp;P 500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21F85F-F80D-794A-87D5-04A682EB5C2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AE13343-CB0B-4944-B6E5-D2864AA1FF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D29EF83-C15F-694B-BD82-D1879DBFB7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6982297"/>
              </p:ext>
            </p:extLst>
          </p:nvPr>
        </p:nvGraphicFramePr>
        <p:xfrm>
          <a:off x="225424" y="1681180"/>
          <a:ext cx="8691561" cy="440738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896567">
                  <a:extLst>
                    <a:ext uri="{9D8B030D-6E8A-4147-A177-3AD203B41FA5}">
                      <a16:colId xmlns:a16="http://schemas.microsoft.com/office/drawing/2014/main" val="1154831658"/>
                    </a:ext>
                  </a:extLst>
                </a:gridCol>
                <a:gridCol w="2897497">
                  <a:extLst>
                    <a:ext uri="{9D8B030D-6E8A-4147-A177-3AD203B41FA5}">
                      <a16:colId xmlns:a16="http://schemas.microsoft.com/office/drawing/2014/main" val="1017709188"/>
                    </a:ext>
                  </a:extLst>
                </a:gridCol>
                <a:gridCol w="2897497">
                  <a:extLst>
                    <a:ext uri="{9D8B030D-6E8A-4147-A177-3AD203B41FA5}">
                      <a16:colId xmlns:a16="http://schemas.microsoft.com/office/drawing/2014/main" val="1351199172"/>
                    </a:ext>
                  </a:extLst>
                </a:gridCol>
              </a:tblGrid>
              <a:tr h="44650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cap="all">
                          <a:effectLst/>
                        </a:rPr>
                        <a:t>Date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cap="all">
                          <a:effectLst/>
                        </a:rPr>
                        <a:t>S&amp;P 500 Returns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cap="all">
                          <a:effectLst/>
                        </a:rPr>
                        <a:t>Beta-Neutral Portfolio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90590189"/>
                  </a:ext>
                </a:extLst>
              </a:tr>
              <a:tr h="330073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cap="all" dirty="0">
                          <a:effectLst/>
                        </a:rPr>
                        <a:t>Dec 31 2018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-9.18%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2.32%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20395885"/>
                  </a:ext>
                </a:extLst>
              </a:tr>
              <a:tr h="330073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cap="all">
                          <a:effectLst/>
                        </a:rPr>
                        <a:t>Jan 31 2019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7.87%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-4.68%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57108529"/>
                  </a:ext>
                </a:extLst>
              </a:tr>
              <a:tr h="330073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cap="all">
                          <a:effectLst/>
                        </a:rPr>
                        <a:t>Feb 28 2019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2.97%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-3.5%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22897055"/>
                  </a:ext>
                </a:extLst>
              </a:tr>
              <a:tr h="330073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cap="all" dirty="0">
                          <a:effectLst/>
                        </a:rPr>
                        <a:t>Mar 31 2019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1.79%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4.4%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03541902"/>
                  </a:ext>
                </a:extLst>
              </a:tr>
              <a:tr h="330073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cap="all">
                          <a:effectLst/>
                        </a:rPr>
                        <a:t>Apr 30 2019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3.93%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3.5%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32966326"/>
                  </a:ext>
                </a:extLst>
              </a:tr>
              <a:tr h="330073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cap="all">
                          <a:effectLst/>
                        </a:rPr>
                        <a:t>May 31 2019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-6.58%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6.6%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45126535"/>
                  </a:ext>
                </a:extLst>
              </a:tr>
              <a:tr h="330073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cap="all">
                          <a:effectLst/>
                        </a:rPr>
                        <a:t>Jun 30 2019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6.89%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-0.3%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77381121"/>
                  </a:ext>
                </a:extLst>
              </a:tr>
              <a:tr h="330073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cap="all">
                          <a:effectLst/>
                        </a:rPr>
                        <a:t>July 31 2019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1.31%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5.14%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38868331"/>
                  </a:ext>
                </a:extLst>
              </a:tr>
              <a:tr h="330073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cap="all">
                          <a:effectLst/>
                        </a:rPr>
                        <a:t>Aug 31 2019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-1.81%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2.74%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76534677"/>
                  </a:ext>
                </a:extLst>
              </a:tr>
              <a:tr h="330073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cap="all">
                          <a:effectLst/>
                        </a:rPr>
                        <a:t>Sept 30 2019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1.72%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2.12%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49588210"/>
                  </a:ext>
                </a:extLst>
              </a:tr>
              <a:tr h="330073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cap="all">
                          <a:effectLst/>
                        </a:rPr>
                        <a:t>Oct 31 2019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2.04%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-0.8%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90142782"/>
                  </a:ext>
                </a:extLst>
              </a:tr>
              <a:tr h="330073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cap="all">
                          <a:effectLst/>
                        </a:rPr>
                        <a:t>Nov 30 2019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3.40%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2.8%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873923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104086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D45B87-8121-B647-A351-AFFB66FC6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 of Returns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447C68-FE2B-ED44-99DC-BAAEFDBC9E3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E19D5178-E531-9748-9E05-B8E72281ED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425" y="1284786"/>
            <a:ext cx="8483144" cy="4990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0093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9197EB-B615-4D69-B8B8-506B7E5990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30797"/>
          </a:xfrm>
        </p:spPr>
        <p:txBody>
          <a:bodyPr/>
          <a:lstStyle/>
          <a:p>
            <a:r>
              <a:rPr lang="en-US" dirty="0"/>
              <a:t>Limitations/Challenges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031FB0-42A3-43A7-8448-296FB950B05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C47D43F-B9B2-4454-92B9-9623CAF066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16660" y="905435"/>
            <a:ext cx="8691562" cy="5208494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Theory Vs Reality.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Reality is more complicated than theory. Hedge fund managers use other tools </a:t>
            </a:r>
            <a:r>
              <a:rPr lang="en-US" dirty="0" err="1"/>
              <a:t>e.g</a:t>
            </a:r>
            <a:r>
              <a:rPr lang="en-US" dirty="0"/>
              <a:t> verticals and put strategies to hedge trade portfolios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Rebalancing and adjustments are based on assumptions- Practical use and human opinion does matter.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Voiding/deleting any of the stock in not possible in our model, </a:t>
            </a:r>
            <a:r>
              <a:rPr lang="en-US" dirty="0" err="1"/>
              <a:t>e.g</a:t>
            </a:r>
            <a:r>
              <a:rPr lang="en-US" dirty="0"/>
              <a:t> bankruptcy.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Political events and influence of market doesn't effect this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Beta values changes over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Transaction cost are assumed to be 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38309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C2D6F-0B5B-4AB2-B8DD-15F204A61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prospects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B16A09-A5E5-450A-83EA-7AB806912E0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473BF2D-A78F-474F-816A-22BB28A5029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27013" y="1281953"/>
            <a:ext cx="8691562" cy="4843927"/>
          </a:xfrm>
        </p:spPr>
        <p:txBody>
          <a:bodyPr/>
          <a:lstStyle/>
          <a:p>
            <a:r>
              <a:rPr lang="en-US" dirty="0"/>
              <a:t>Adjust our portfolio choices to allow for market factors or trigger events</a:t>
            </a:r>
          </a:p>
          <a:p>
            <a:r>
              <a:rPr lang="en-US" dirty="0"/>
              <a:t>We can improve on this algorithm and reduce our limitations</a:t>
            </a:r>
          </a:p>
          <a:p>
            <a:r>
              <a:rPr lang="en-US" dirty="0"/>
              <a:t>We should Start a </a:t>
            </a:r>
            <a:r>
              <a:rPr lang="en-US" b="1" dirty="0"/>
              <a:t>“Hedge Fund”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68036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4630D-AAF4-324E-81C3-9350A0082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F6361C-2451-FC46-BD84-68C50AFB647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BA46E9-95C8-F943-B50D-300055D0153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8059" y="1170879"/>
            <a:ext cx="8840516" cy="4995746"/>
          </a:xfrm>
        </p:spPr>
        <p:txBody>
          <a:bodyPr/>
          <a:lstStyle/>
          <a:p>
            <a:r>
              <a:rPr lang="en-US" sz="1200" dirty="0"/>
              <a:t>Markowitz, H. (1952). </a:t>
            </a:r>
            <a:r>
              <a:rPr lang="en-US" sz="1200" u="sng" dirty="0">
                <a:hlinkClick r:id="rId2"/>
              </a:rPr>
              <a:t>Portfolio Selection</a:t>
            </a:r>
            <a:r>
              <a:rPr lang="en-US" sz="1200" dirty="0"/>
              <a:t>. The Journal of Finance, 7(1), 77 91. </a:t>
            </a:r>
            <a:r>
              <a:rPr lang="en-US" sz="1200" u="sng" dirty="0">
                <a:hlinkClick r:id="rId3"/>
              </a:rPr>
              <a:t>https://doi.org/10.1111/j.1540-6261.1952.tb01525.x</a:t>
            </a:r>
            <a:endParaRPr lang="en-US" sz="1200" dirty="0"/>
          </a:p>
          <a:p>
            <a:r>
              <a:rPr lang="en-US" sz="1200" dirty="0"/>
              <a:t> William F. Sharpe, 1964. "</a:t>
            </a:r>
            <a:r>
              <a:rPr lang="en-US" sz="1200" b="1" u="sng" dirty="0">
                <a:hlinkClick r:id="rId4"/>
              </a:rPr>
              <a:t>Capital Asset Prices: A Theory Of Market Equilibrium Under Conditions Of Risk</a:t>
            </a:r>
            <a:r>
              <a:rPr lang="en-US" sz="1200" dirty="0"/>
              <a:t>," </a:t>
            </a:r>
            <a:r>
              <a:rPr lang="en-US" sz="1200" u="sng" dirty="0">
                <a:hlinkClick r:id="rId5"/>
              </a:rPr>
              <a:t>Journal of Finance</a:t>
            </a:r>
            <a:r>
              <a:rPr lang="en-US" sz="1200" dirty="0"/>
              <a:t>, American Finance Association, vol. 19(3), pages 425-442, September.</a:t>
            </a:r>
          </a:p>
          <a:p>
            <a:r>
              <a:rPr lang="en-US" sz="1200" dirty="0"/>
              <a:t> Charlotte </a:t>
            </a:r>
            <a:r>
              <a:rPr lang="en-US" sz="1200" dirty="0" err="1"/>
              <a:t>Werger</a:t>
            </a:r>
            <a:r>
              <a:rPr lang="en-US" sz="1200" dirty="0"/>
              <a:t> - Modern portfolio theory INTRODUCTION TO PORTFOLIO ANALYSIS IN PYTHON </a:t>
            </a:r>
            <a:r>
              <a:rPr lang="en-US" sz="1200" u="sng" dirty="0">
                <a:hlinkClick r:id="rId6"/>
              </a:rPr>
              <a:t>https://s3.amazonaws.com/assets.datacamp.com/production/course_18408/slides/chapter4.pdf</a:t>
            </a:r>
            <a:endParaRPr lang="en-US" sz="1200" dirty="0"/>
          </a:p>
          <a:p>
            <a:r>
              <a:rPr lang="en-US" sz="1200" dirty="0"/>
              <a:t> </a:t>
            </a:r>
            <a:r>
              <a:rPr lang="en-US" sz="1200" b="1" dirty="0" err="1"/>
              <a:t>ffn</a:t>
            </a:r>
            <a:r>
              <a:rPr lang="en-US" sz="1200" b="1" dirty="0"/>
              <a:t> - Financial Functions for Python </a:t>
            </a:r>
            <a:r>
              <a:rPr lang="en-US" sz="1200" u="sng" dirty="0">
                <a:hlinkClick r:id="rId7"/>
              </a:rPr>
              <a:t>https://pmorissette.github.io/ffn/</a:t>
            </a:r>
            <a:endParaRPr lang="en-US" sz="1200" dirty="0"/>
          </a:p>
          <a:p>
            <a:r>
              <a:rPr lang="en-US" sz="1200" dirty="0"/>
              <a:t> </a:t>
            </a:r>
            <a:r>
              <a:rPr lang="en-US" sz="1200" u="sng" dirty="0">
                <a:hlinkClick r:id="rId8"/>
              </a:rPr>
              <a:t>robertmartin8</a:t>
            </a:r>
            <a:r>
              <a:rPr lang="en-US" sz="1200" dirty="0"/>
              <a:t>/</a:t>
            </a:r>
            <a:r>
              <a:rPr lang="en-US" sz="1200" b="1" u="sng" dirty="0">
                <a:hlinkClick r:id="rId9"/>
              </a:rPr>
              <a:t>PyPortfolioOpt</a:t>
            </a:r>
            <a:r>
              <a:rPr lang="en-US" sz="1200" dirty="0"/>
              <a:t> </a:t>
            </a:r>
            <a:r>
              <a:rPr lang="en-US" sz="1200" dirty="0" err="1"/>
              <a:t>github</a:t>
            </a:r>
            <a:endParaRPr lang="en-US" sz="1200" dirty="0"/>
          </a:p>
          <a:p>
            <a:r>
              <a:rPr lang="en-US" sz="1200" dirty="0"/>
              <a:t> </a:t>
            </a:r>
            <a:r>
              <a:rPr lang="en-US" sz="1200" u="sng" dirty="0">
                <a:hlinkClick r:id="rId10"/>
              </a:rPr>
              <a:t>https://mybinder.org/v2/gh/mmngreco/quantdare_posts/master?filepath=calcular_retornos/agregate_returns.ipynb</a:t>
            </a:r>
            <a:endParaRPr lang="en-US" sz="1200" dirty="0"/>
          </a:p>
          <a:p>
            <a:r>
              <a:rPr lang="en-US" sz="1200" dirty="0"/>
              <a:t> </a:t>
            </a:r>
            <a:r>
              <a:rPr lang="en-US" sz="1200" dirty="0" err="1"/>
              <a:t>Mcgreco</a:t>
            </a:r>
            <a:r>
              <a:rPr lang="en-US" sz="1200" dirty="0"/>
              <a:t>. Three approaches to calculate monthly returns...with Pandas! (2018, January 15). Retrieved from https://</a:t>
            </a:r>
            <a:r>
              <a:rPr lang="en-US" sz="1200" dirty="0" err="1"/>
              <a:t>quantdare.com</a:t>
            </a:r>
            <a:r>
              <a:rPr lang="en-US" sz="1200" dirty="0"/>
              <a:t>/calculate-monthly-returns-with-pandas/.</a:t>
            </a:r>
          </a:p>
          <a:p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8341642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64EB437-6F68-4A20-BEE0-AAB76942936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042272" y="3067636"/>
            <a:ext cx="5776232" cy="2010230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5460170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6578E-B27F-4729-A64A-B71BC16126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Objective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0EDAAF-B642-4C2C-A000-D8908E4EFC0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27014" y="1070725"/>
            <a:ext cx="6846140" cy="4146734"/>
          </a:xfrm>
        </p:spPr>
        <p:txBody>
          <a:bodyPr/>
          <a:lstStyle/>
          <a:p>
            <a:r>
              <a:rPr lang="en-US" dirty="0"/>
              <a:t>Working as an adviser- Produce an optimal investment strategy to minimize market exposure in his/her portfolio (beta neutral portfolio)</a:t>
            </a:r>
          </a:p>
          <a:p>
            <a:r>
              <a:rPr lang="en-US" dirty="0"/>
              <a:t>Investor has a low risk tolerance and primarily concerned with capital preservation and a certain level of return. Investor’s initial investment is $1 million dollars</a:t>
            </a:r>
          </a:p>
          <a:p>
            <a:r>
              <a:rPr lang="en-US" dirty="0"/>
              <a:t>We create a beta-neutral portfolio comprising long-short positions in blue chip stocks selected based on certain factors </a:t>
            </a:r>
            <a:r>
              <a:rPr lang="en-US" dirty="0" err="1"/>
              <a:t>e.g</a:t>
            </a:r>
            <a:r>
              <a:rPr lang="en-US" dirty="0"/>
              <a:t> value, momentum, opinion etc.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10EA73-277F-48C9-B6DE-A90604974A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6F79CA1-B382-4F43-AD32-0B0E11510FDC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2146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Beta Neutral Portfolio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sz="quarter" idx="12"/>
              </p:nvPr>
            </p:nvSpPr>
            <p:spPr>
              <a:xfrm>
                <a:off x="227013" y="1169336"/>
                <a:ext cx="7923694" cy="4648758"/>
              </a:xfrm>
            </p:spPr>
            <p:txBody>
              <a:bodyPr/>
              <a:lstStyle/>
              <a:p>
                <a:r>
                  <a:rPr lang="en-US" dirty="0"/>
                  <a:t>A beta-neutral or zero-beta portfolio is a portfolio constructed to have zero systemic risk.     </a:t>
                </a:r>
              </a:p>
              <a:p>
                <a:r>
                  <a:rPr lang="en-US" dirty="0"/>
                  <a:t>No market </a:t>
                </a:r>
                <a:r>
                  <a:rPr lang="en-US" dirty="0">
                    <a:latin typeface="Century Gothic" panose="020B0502020202020204" pitchFamily="34" charset="0"/>
                  </a:rPr>
                  <a:t>exposure</a:t>
                </a:r>
              </a:p>
              <a:p>
                <a:r>
                  <a:rPr lang="en-US" dirty="0">
                    <a:latin typeface="Century Gothic" panose="020B0502020202020204" pitchFamily="34" charset="0"/>
                  </a:rPr>
                  <a:t>According to the Capital Asset Pricing Model (CAPM) betas are calculated with the below formula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𝐶𝑜𝑣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 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𝑉𝑎𝑟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dirty="0">
                  <a:latin typeface="Century Gothic" panose="020B0502020202020204" pitchFamily="34" charset="0"/>
                </a:endParaRPr>
              </a:p>
              <a:p>
                <a:r>
                  <a:rPr lang="en-US" dirty="0">
                    <a:latin typeface="Century Gothic" panose="020B0502020202020204" pitchFamily="34" charset="0"/>
                  </a:rPr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𝐵𝑒𝑡𝑎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𝑜𝑓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𝑡h𝑒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𝑝𝑜𝑟𝑡𝑓𝑜𝑙𝑖𝑜</m:t>
                    </m:r>
                  </m:oMath>
                </a14:m>
                <a:endParaRPr lang="en-US" dirty="0">
                  <a:latin typeface="Century Gothic" panose="020B0502020202020204" pitchFamily="34" charset="0"/>
                </a:endParaRP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𝐶𝑜𝑣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  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latin typeface="Century Gothic" panose="020B0502020202020204" pitchFamily="34" charset="0"/>
                  </a:rPr>
                  <a:t> = Covariance between the return of the portfolio and benchmark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𝑉𝑎𝑟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latin typeface="Century Gothic" panose="020B0502020202020204" pitchFamily="34" charset="0"/>
                  </a:rPr>
                  <a:t> = Variance of the return of the benchmark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2"/>
              </p:nvPr>
            </p:nvSpPr>
            <p:spPr>
              <a:xfrm>
                <a:off x="227013" y="1169336"/>
                <a:ext cx="7923694" cy="4648758"/>
              </a:xfrm>
              <a:blipFill>
                <a:blip r:embed="rId2"/>
                <a:stretch>
                  <a:fillRect l="-462" t="-7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6F79CA1-B382-4F43-AD32-0B0E11510FDC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10382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1AA723-89AB-4E00-BAB1-6BDEB2CA5D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013" y="238779"/>
            <a:ext cx="7923694" cy="1143000"/>
          </a:xfrm>
        </p:spPr>
        <p:txBody>
          <a:bodyPr/>
          <a:lstStyle/>
          <a:p>
            <a:r>
              <a:rPr lang="en-US" dirty="0"/>
              <a:t>Optimization Problem: Finding Optimal Weights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D84BE5-9C0A-4ED8-BBC0-5B2E9DBC930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8129DD16-9E96-4448-99E0-643474D5EB25}"/>
                  </a:ext>
                </a:extLst>
              </p:cNvPr>
              <p:cNvSpPr>
                <a:spLocks noGrp="1"/>
              </p:cNvSpPr>
              <p:nvPr>
                <p:ph type="body" sz="quarter" idx="15"/>
              </p:nvPr>
            </p:nvSpPr>
            <p:spPr>
              <a:xfrm>
                <a:off x="531813" y="2182904"/>
                <a:ext cx="3125787" cy="3437966"/>
              </a:xfrm>
            </p:spPr>
            <p:txBody>
              <a:bodyPr/>
              <a:lstStyle/>
              <a:p>
                <a:r>
                  <a:rPr lang="en-US" dirty="0"/>
                  <a:t>Minimize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</m:nary>
                  </m:oMath>
                </a14:m>
                <a:endParaRPr lang="en-US" dirty="0"/>
              </a:p>
              <a:p>
                <a:r>
                  <a:rPr lang="en-US" dirty="0"/>
                  <a:t>Subject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		   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</m:oMath>
                </a14:m>
                <a:r>
                  <a:rPr lang="en-US" dirty="0"/>
                  <a:t>1=1</a:t>
                </a:r>
              </a:p>
              <a:p>
                <a:r>
                  <a:rPr lang="en-US" dirty="0"/>
                  <a:t>		    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𝛽𝜔</m:t>
                        </m:r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8129DD16-9E96-4448-99E0-643474D5EB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5"/>
              </p:nvPr>
            </p:nvSpPr>
            <p:spPr>
              <a:xfrm>
                <a:off x="531813" y="2182904"/>
                <a:ext cx="3125787" cy="3437966"/>
              </a:xfrm>
              <a:blipFill>
                <a:blip r:embed="rId2"/>
                <a:stretch>
                  <a:fillRect l="-1559" t="-125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BC21DCC7-41B2-4695-A79E-79939EBAD86B}"/>
              </a:ext>
            </a:extLst>
          </p:cNvPr>
          <p:cNvSpPr txBox="1">
            <a:spLocks/>
          </p:cNvSpPr>
          <p:nvPr/>
        </p:nvSpPr>
        <p:spPr>
          <a:xfrm>
            <a:off x="4270095" y="2115670"/>
            <a:ext cx="4004328" cy="3738284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2pPr>
            <a:lvl3pPr marL="1143000" indent="-22860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3pPr>
            <a:lvl4pPr marL="1600200" indent="-22860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4pPr>
            <a:lvl5pPr marL="2057400" indent="-228600" algn="l" defTabSz="457200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Minimize the portfolio variance 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̴ minimum volatility (risk)</a:t>
            </a:r>
            <a:r>
              <a:rPr lang="en-US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ea typeface="Cambria Math" panose="02040503050406030204" pitchFamily="18" charset="0"/>
              </a:rPr>
              <a:t>The expected mean return is at least some target return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ea typeface="Cambria Math" panose="02040503050406030204" pitchFamily="18" charset="0"/>
              </a:rPr>
              <a:t>Weight sum up to 100%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ea typeface="Cambria Math" panose="02040503050406030204" pitchFamily="18" charset="0"/>
              </a:rPr>
              <a:t> Beta of portfolio is 0</a:t>
            </a:r>
          </a:p>
          <a:p>
            <a:endParaRPr lang="en-US" dirty="0">
              <a:ea typeface="Cambria Math" panose="020405030504060302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55896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9C5534-02C1-4CC4-BFB8-3D7C27004E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729409"/>
          </a:xfrm>
        </p:spPr>
        <p:txBody>
          <a:bodyPr/>
          <a:lstStyle/>
          <a:p>
            <a:r>
              <a:rPr lang="en-US" dirty="0"/>
              <a:t>Python : Libraries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45C71A-47CC-4E80-822E-443F8B46F77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707DA9-71C6-4E72-AB47-01CF27D8CA7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02064" y="1004047"/>
            <a:ext cx="8691562" cy="1909482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b="1" dirty="0" err="1"/>
              <a:t>ffn</a:t>
            </a:r>
            <a:r>
              <a:rPr lang="en-US" b="1" dirty="0"/>
              <a:t>: </a:t>
            </a:r>
            <a:r>
              <a:rPr lang="en-US" dirty="0"/>
              <a:t>Work with quantitative finance functions</a:t>
            </a:r>
            <a:endParaRPr lang="en-US" b="1" dirty="0"/>
          </a:p>
          <a:p>
            <a:pPr marL="342900" indent="-342900">
              <a:buFont typeface="+mj-lt"/>
              <a:buAutoNum type="arabicPeriod"/>
            </a:pPr>
            <a:r>
              <a:rPr lang="en-US" b="1" dirty="0" err="1"/>
              <a:t>empyrical</a:t>
            </a:r>
            <a:r>
              <a:rPr lang="en-US" b="1" dirty="0"/>
              <a:t>: </a:t>
            </a:r>
            <a:r>
              <a:rPr lang="en-US" dirty="0"/>
              <a:t>Use for common financial matrix</a:t>
            </a:r>
          </a:p>
          <a:p>
            <a:r>
              <a:rPr lang="en-US" b="1" dirty="0"/>
              <a:t> 			- </a:t>
            </a:r>
            <a:r>
              <a:rPr lang="en-US" dirty="0"/>
              <a:t>We used it to Calculate Beta Value</a:t>
            </a:r>
            <a:r>
              <a:rPr lang="en-US" b="1" dirty="0"/>
              <a:t> </a:t>
            </a:r>
            <a:r>
              <a:rPr lang="en-US" dirty="0"/>
              <a:t> </a:t>
            </a:r>
          </a:p>
          <a:p>
            <a:pPr marL="342900" indent="-342900">
              <a:buAutoNum type="arabicPeriod" startAt="3"/>
            </a:pPr>
            <a:r>
              <a:rPr lang="en-US" b="1" dirty="0" err="1"/>
              <a:t>pypfopt</a:t>
            </a:r>
            <a:r>
              <a:rPr lang="en-US" b="1" dirty="0"/>
              <a:t>: </a:t>
            </a:r>
            <a:r>
              <a:rPr lang="en-US" dirty="0"/>
              <a:t>Implements portfolio optimization methods</a:t>
            </a:r>
            <a:endParaRPr lang="en-US" b="1" dirty="0"/>
          </a:p>
          <a:p>
            <a:r>
              <a:rPr lang="en-US" b="1" dirty="0"/>
              <a:t>			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70D12D0-F36F-448C-B1F9-BB18EFA379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164" y="2913529"/>
            <a:ext cx="7279341" cy="3191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8848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061395-67CE-48FA-92C2-4EF96EF68A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694" cy="665725"/>
          </a:xfrm>
        </p:spPr>
        <p:txBody>
          <a:bodyPr/>
          <a:lstStyle/>
          <a:p>
            <a:r>
              <a:rPr lang="en-US" dirty="0"/>
              <a:t>Python Code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29D545-7B96-4441-96A7-54CAE188C6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02064" y="940363"/>
            <a:ext cx="8691562" cy="413308"/>
          </a:xfrm>
        </p:spPr>
        <p:txBody>
          <a:bodyPr/>
          <a:lstStyle/>
          <a:p>
            <a:r>
              <a:rPr lang="en-US" i="1" dirty="0"/>
              <a:t>First Step: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38D2AB-490E-4360-8201-FF245BF4CA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9A6B73-1A19-47C8-A4BC-5F1621D776F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02064" y="1408722"/>
            <a:ext cx="8691562" cy="1221348"/>
          </a:xfrm>
        </p:spPr>
        <p:txBody>
          <a:bodyPr/>
          <a:lstStyle/>
          <a:p>
            <a:pPr marL="285750" indent="-28575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Dow Jones 30 stocks and calculated the beta of each stocks</a:t>
            </a:r>
          </a:p>
          <a:p>
            <a:pPr marL="285750" indent="-28575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We calculated the beta value from November 1</a:t>
            </a:r>
            <a:r>
              <a:rPr lang="en-US" baseline="30000" dirty="0"/>
              <a:t>st</a:t>
            </a:r>
            <a:r>
              <a:rPr lang="en-US" dirty="0"/>
              <a:t>, 2016 to November 1st , 2018.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FD9603-C1CB-40B2-B7E3-5C55CB15DD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482" y="2242249"/>
            <a:ext cx="5117906" cy="39713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283E417-B512-4540-B088-98EF7A2EE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9398" y="2400297"/>
            <a:ext cx="3994602" cy="394671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B50369D-B4ED-4F31-8A28-AD3471331DDE}"/>
              </a:ext>
            </a:extLst>
          </p:cNvPr>
          <p:cNvSpPr txBox="1"/>
          <p:nvPr/>
        </p:nvSpPr>
        <p:spPr>
          <a:xfrm>
            <a:off x="5149398" y="2033302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Result:</a:t>
            </a:r>
          </a:p>
        </p:txBody>
      </p:sp>
    </p:spTree>
    <p:extLst>
      <p:ext uri="{BB962C8B-B14F-4D97-AF65-F5344CB8AC3E}">
        <p14:creationId xmlns:p14="http://schemas.microsoft.com/office/powerpoint/2010/main" val="22184982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80F7C3-193A-4C53-9A42-6604B444B26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038F3F-5CED-4162-A7B6-6A23C13A281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27013" y="1459657"/>
            <a:ext cx="8691562" cy="1089539"/>
          </a:xfrm>
        </p:spPr>
        <p:txBody>
          <a:bodyPr/>
          <a:lstStyle/>
          <a:p>
            <a:pPr marL="285750" indent="-28575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Selected the top 5 stocks for our portfolio</a:t>
            </a:r>
          </a:p>
          <a:p>
            <a:pPr marL="285750" indent="-28575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We have taken “spy” stock as a benchmark and plot the graph in the time frame. 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FF6E36A-E2B3-4B41-8F2D-BA7BD642E2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013" y="274638"/>
            <a:ext cx="7923212" cy="550115"/>
          </a:xfrm>
        </p:spPr>
        <p:txBody>
          <a:bodyPr/>
          <a:lstStyle/>
          <a:p>
            <a:r>
              <a:rPr lang="en-US" dirty="0"/>
              <a:t>Python Code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325884E9-B57F-4678-9F1A-9E82B94B64F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02064" y="940363"/>
            <a:ext cx="8691562" cy="449166"/>
          </a:xfrm>
        </p:spPr>
        <p:txBody>
          <a:bodyPr/>
          <a:lstStyle/>
          <a:p>
            <a:r>
              <a:rPr lang="en-US" i="1" dirty="0"/>
              <a:t>Second Step: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382A440-755C-40B9-840C-DE752BA929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13" y="2744789"/>
            <a:ext cx="4997808" cy="281332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19D02C8-81B4-4E18-89C3-2F9CA727EA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4368" y="3113972"/>
            <a:ext cx="4044316" cy="2659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2940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F4AD08-6C31-4AFA-8E49-A2351454A42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CD6C893-1D67-4A7C-8BB6-B68282BACF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013" y="256709"/>
            <a:ext cx="7923212" cy="621833"/>
          </a:xfrm>
        </p:spPr>
        <p:txBody>
          <a:bodyPr/>
          <a:lstStyle/>
          <a:p>
            <a:r>
              <a:rPr lang="en-US" dirty="0"/>
              <a:t>Python Code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A3C70A4-0E59-4692-BAEF-BED079C7B5E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02064" y="940363"/>
            <a:ext cx="8691562" cy="449166"/>
          </a:xfrm>
        </p:spPr>
        <p:txBody>
          <a:bodyPr/>
          <a:lstStyle/>
          <a:p>
            <a:r>
              <a:rPr lang="en-US" i="1" dirty="0"/>
              <a:t>Histogram Result of the first five stocks: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524FD4B-84BF-4DE2-9312-ED7F1CDB71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064" y="1414558"/>
            <a:ext cx="5974618" cy="461868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EB2018-B856-46BE-AEE1-DF6671EBCD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9106" y="1900797"/>
            <a:ext cx="3074894" cy="2154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6125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4EB476-0608-4055-A837-11F0D56A08B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17118A-BC41-4913-9A97-0BB9DC74274E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32B22EB-12E0-4DAD-A01E-0624FBC6EFB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02064" y="1153545"/>
            <a:ext cx="8691562" cy="918742"/>
          </a:xfrm>
        </p:spPr>
        <p:txBody>
          <a:bodyPr/>
          <a:lstStyle/>
          <a:p>
            <a:pPr marL="285750" indent="-285750"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Calculated the beta value for each stock from year 2016 to 2018 </a:t>
            </a:r>
          </a:p>
          <a:p>
            <a:pPr marL="285750" indent="-285750"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First, maximize Sharpe ratio utilizes risk to maximize returns</a:t>
            </a:r>
          </a:p>
          <a:p>
            <a:pPr marL="285750" indent="-285750"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 Minimized volatility reduces risk, also the return on investment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8FCA48A-830E-4415-B4BF-F5CDF584B8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013" y="242048"/>
            <a:ext cx="7923212" cy="627528"/>
          </a:xfrm>
        </p:spPr>
        <p:txBody>
          <a:bodyPr/>
          <a:lstStyle/>
          <a:p>
            <a:r>
              <a:rPr lang="en-US" dirty="0"/>
              <a:t>Python Code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C56DD985-56D3-40C6-ACE3-B2939F2A437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02064" y="782256"/>
            <a:ext cx="8691562" cy="449166"/>
          </a:xfrm>
        </p:spPr>
        <p:txBody>
          <a:bodyPr/>
          <a:lstStyle/>
          <a:p>
            <a:r>
              <a:rPr lang="en-US" i="1" dirty="0"/>
              <a:t>Third Step: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7700BFF-32F1-475F-AAB2-D7970B91E5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831" y="2079811"/>
            <a:ext cx="5425328" cy="105952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C0DD63F-120D-4E1F-B61A-CF5ADAA17C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539" y="3146858"/>
            <a:ext cx="7969624" cy="151275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A7F7E81-9647-4E4E-B27B-4DB16CE84B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765" y="4651578"/>
            <a:ext cx="8048906" cy="1587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686892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Slide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ontent - No Photo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Content w/ Photo Background">
  <a:themeElements>
    <a:clrScheme name="Custom 5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1E406F"/>
      </a:accent1>
      <a:accent2>
        <a:srgbClr val="EEA420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Blank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Section Break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Quotes or Statement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Content with Photo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8.xml><?xml version="1.0" encoding="utf-8"?>
<a:theme xmlns:a="http://schemas.openxmlformats.org/drawingml/2006/main" name="Charts, Data and Table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9.xml><?xml version="1.0" encoding="utf-8"?>
<a:theme xmlns:a="http://schemas.openxmlformats.org/drawingml/2006/main" name="Closing Slid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Essential</Template>
  <TotalTime>36772</TotalTime>
  <Words>963</Words>
  <Application>Microsoft Macintosh PowerPoint</Application>
  <PresentationFormat>On-screen Show (4:3)</PresentationFormat>
  <Paragraphs>143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9</vt:i4>
      </vt:variant>
      <vt:variant>
        <vt:lpstr>Slide Titles</vt:lpstr>
      </vt:variant>
      <vt:variant>
        <vt:i4>18</vt:i4>
      </vt:variant>
    </vt:vector>
  </HeadingPairs>
  <TitlesOfParts>
    <vt:vector size="32" baseType="lpstr">
      <vt:lpstr>Arial</vt:lpstr>
      <vt:lpstr>Calibri</vt:lpstr>
      <vt:lpstr>Cambria Math</vt:lpstr>
      <vt:lpstr>Century Gothic</vt:lpstr>
      <vt:lpstr>Times New Roman</vt:lpstr>
      <vt:lpstr>Cover Slides</vt:lpstr>
      <vt:lpstr>Content - No Photos</vt:lpstr>
      <vt:lpstr>Content w/ Photo Background</vt:lpstr>
      <vt:lpstr>Blanks</vt:lpstr>
      <vt:lpstr>Section Break</vt:lpstr>
      <vt:lpstr>Quotes or Statements</vt:lpstr>
      <vt:lpstr>Content with Photos</vt:lpstr>
      <vt:lpstr>Charts, Data and Tables</vt:lpstr>
      <vt:lpstr>Closing Slide</vt:lpstr>
      <vt:lpstr>PowerPoint Presentation</vt:lpstr>
      <vt:lpstr>Objective</vt:lpstr>
      <vt:lpstr>What is Beta Neutral Portfolio</vt:lpstr>
      <vt:lpstr>Optimization Problem: Finding Optimal Weights</vt:lpstr>
      <vt:lpstr>Python : Libraries</vt:lpstr>
      <vt:lpstr>Python Code</vt:lpstr>
      <vt:lpstr>Python Code</vt:lpstr>
      <vt:lpstr>Python Code</vt:lpstr>
      <vt:lpstr>Python Code</vt:lpstr>
      <vt:lpstr>Python Code</vt:lpstr>
      <vt:lpstr>PowerPoint Presentation</vt:lpstr>
      <vt:lpstr>PowerPoint Presentation</vt:lpstr>
      <vt:lpstr>Backtesting/Results</vt:lpstr>
      <vt:lpstr>Plot of Returns</vt:lpstr>
      <vt:lpstr>Limitations/Challenges</vt:lpstr>
      <vt:lpstr>Future prospects</vt:lpstr>
      <vt:lpstr>References</vt:lpstr>
      <vt:lpstr>PowerPoint Presentation</vt:lpstr>
    </vt:vector>
  </TitlesOfParts>
  <Company>Stevens Institute of Technology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143 Years of Innovation</dc:title>
  <dc:creator>Laura Bubeck</dc:creator>
  <cp:lastModifiedBy>Microsoft Office User</cp:lastModifiedBy>
  <cp:revision>634</cp:revision>
  <cp:lastPrinted>2014-07-29T20:42:09Z</cp:lastPrinted>
  <dcterms:created xsi:type="dcterms:W3CDTF">2013-11-01T14:42:31Z</dcterms:created>
  <dcterms:modified xsi:type="dcterms:W3CDTF">2019-12-06T22:08:20Z</dcterms:modified>
</cp:coreProperties>
</file>